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64" r:id="rId3"/>
    <p:sldId id="265" r:id="rId4"/>
    <p:sldId id="294" r:id="rId5"/>
    <p:sldId id="266" r:id="rId6"/>
    <p:sldId id="288" r:id="rId7"/>
    <p:sldId id="293" r:id="rId8"/>
    <p:sldId id="267" r:id="rId9"/>
    <p:sldId id="256" r:id="rId10"/>
    <p:sldId id="292" r:id="rId11"/>
    <p:sldId id="269" r:id="rId12"/>
    <p:sldId id="272" r:id="rId13"/>
    <p:sldId id="270" r:id="rId14"/>
    <p:sldId id="261" r:id="rId15"/>
    <p:sldId id="262" r:id="rId16"/>
    <p:sldId id="271" r:id="rId17"/>
    <p:sldId id="295" r:id="rId18"/>
    <p:sldId id="296"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2F2E2C"/>
              </a:solidFill>
              <a:effectLst/>
            </c:spPr>
            <c:extLst>
              <c:ext xmlns:c16="http://schemas.microsoft.com/office/drawing/2014/chart" uri="{C3380CC4-5D6E-409C-BE32-E72D297353CC}">
                <c16:uniqueId val="{00000001-9F8D-4057-9021-A286AF321788}"/>
              </c:ext>
            </c:extLst>
          </c:dPt>
          <c:dPt>
            <c:idx val="1"/>
            <c:bubble3D val="0"/>
            <c:spPr>
              <a:solidFill>
                <a:srgbClr val="B5B4B4"/>
              </a:solidFill>
              <a:effectLst/>
            </c:spPr>
            <c:extLst>
              <c:ext xmlns:c16="http://schemas.microsoft.com/office/drawing/2014/chart" uri="{C3380CC4-5D6E-409C-BE32-E72D297353CC}">
                <c16:uniqueId val="{00000003-9F8D-4057-9021-A286AF321788}"/>
              </c:ext>
            </c:extLst>
          </c:dPt>
          <c:cat>
            <c:strRef>
              <c:f>Sheet1!$A$2:$A$3</c:f>
              <c:strCache>
                <c:ptCount val="2"/>
                <c:pt idx="0">
                  <c:v>Uso de Filtros</c:v>
                </c:pt>
              </c:strCache>
            </c:strRef>
          </c:cat>
          <c:val>
            <c:numRef>
              <c:f>Sheet1!$B$2:$B$3</c:f>
              <c:numCache>
                <c:formatCode>General</c:formatCode>
                <c:ptCount val="2"/>
                <c:pt idx="0">
                  <c:v>0.6</c:v>
                </c:pt>
                <c:pt idx="1">
                  <c:v>0.4</c:v>
                </c:pt>
              </c:numCache>
            </c:numRef>
          </c:val>
          <c:extLst>
            <c:ext xmlns:c16="http://schemas.microsoft.com/office/drawing/2014/chart" uri="{C3380CC4-5D6E-409C-BE32-E72D297353CC}">
              <c16:uniqueId val="{00000004-9F8D-4057-9021-A286AF321788}"/>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5929-4E2D-AEC9-BC4182256D64}"/>
              </c:ext>
            </c:extLst>
          </c:dPt>
          <c:dPt>
            <c:idx val="1"/>
            <c:bubble3D val="0"/>
            <c:spPr>
              <a:solidFill>
                <a:srgbClr val="0958F7"/>
              </a:solidFill>
              <a:effectLst/>
            </c:spPr>
            <c:extLst>
              <c:ext xmlns:c16="http://schemas.microsoft.com/office/drawing/2014/chart" uri="{C3380CC4-5D6E-409C-BE32-E72D297353CC}">
                <c16:uniqueId val="{00000003-5929-4E2D-AEC9-BC4182256D64}"/>
              </c:ext>
            </c:extLst>
          </c:dPt>
          <c:cat>
            <c:strRef>
              <c:f>Sheet1!$A$2:$A$3</c:f>
              <c:strCache>
                <c:ptCount val="2"/>
                <c:pt idx="0">
                  <c:v>Configuración Optimizada</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5929-4E2D-AEC9-BC4182256D64}"/>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2F2E2C"/>
              </a:solidFill>
              <a:effectLst/>
            </c:spPr>
            <c:extLst>
              <c:ext xmlns:c16="http://schemas.microsoft.com/office/drawing/2014/chart" uri="{C3380CC4-5D6E-409C-BE32-E72D297353CC}">
                <c16:uniqueId val="{00000001-F761-446A-880E-D72DD0C2B696}"/>
              </c:ext>
            </c:extLst>
          </c:dPt>
          <c:dPt>
            <c:idx val="1"/>
            <c:bubble3D val="0"/>
            <c:spPr>
              <a:solidFill>
                <a:srgbClr val="B5B4B4"/>
              </a:solidFill>
              <a:effectLst/>
            </c:spPr>
            <c:extLst>
              <c:ext xmlns:c16="http://schemas.microsoft.com/office/drawing/2014/chart" uri="{C3380CC4-5D6E-409C-BE32-E72D297353CC}">
                <c16:uniqueId val="{00000003-F761-446A-880E-D72DD0C2B696}"/>
              </c:ext>
            </c:extLst>
          </c:dPt>
          <c:cat>
            <c:strRef>
              <c:f>Sheet1!$A$2:$A$3</c:f>
              <c:strCache>
                <c:ptCount val="2"/>
                <c:pt idx="0">
                  <c:v>Uso de Ordenamientos</c:v>
                </c:pt>
              </c:strCache>
            </c:strRef>
          </c:cat>
          <c:val>
            <c:numRef>
              <c:f>Sheet1!$B$2:$B$3</c:f>
              <c:numCache>
                <c:formatCode>General</c:formatCode>
                <c:ptCount val="2"/>
                <c:pt idx="0">
                  <c:v>0.3</c:v>
                </c:pt>
                <c:pt idx="1">
                  <c:v>0.7</c:v>
                </c:pt>
              </c:numCache>
            </c:numRef>
          </c:val>
          <c:extLst>
            <c:ext xmlns:c16="http://schemas.microsoft.com/office/drawing/2014/chart" uri="{C3380CC4-5D6E-409C-BE32-E72D297353CC}">
              <c16:uniqueId val="{00000004-F761-446A-880E-D72DD0C2B696}"/>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2F2E2C"/>
              </a:solidFill>
              <a:effectLst/>
            </c:spPr>
            <c:extLst>
              <c:ext xmlns:c16="http://schemas.microsoft.com/office/drawing/2014/chart" uri="{C3380CC4-5D6E-409C-BE32-E72D297353CC}">
                <c16:uniqueId val="{00000001-89BF-4370-B0AB-E7AE3D737118}"/>
              </c:ext>
            </c:extLst>
          </c:dPt>
          <c:dPt>
            <c:idx val="1"/>
            <c:bubble3D val="0"/>
            <c:spPr>
              <a:solidFill>
                <a:srgbClr val="B5B4B4"/>
              </a:solidFill>
              <a:effectLst/>
            </c:spPr>
            <c:extLst>
              <c:ext xmlns:c16="http://schemas.microsoft.com/office/drawing/2014/chart" uri="{C3380CC4-5D6E-409C-BE32-E72D297353CC}">
                <c16:uniqueId val="{00000003-89BF-4370-B0AB-E7AE3D737118}"/>
              </c:ext>
            </c:extLst>
          </c:dPt>
          <c:cat>
            <c:strRef>
              <c:f>Sheet1!$A$2:$A$3</c:f>
              <c:strCache>
                <c:ptCount val="2"/>
                <c:pt idx="0">
                  <c:v>Ninguno</c:v>
                </c:pt>
              </c:strCache>
            </c:strRef>
          </c:cat>
          <c:val>
            <c:numRef>
              <c:f>Sheet1!$B$2:$B$3</c:f>
              <c:numCache>
                <c:formatCode>General</c:formatCode>
                <c:ptCount val="2"/>
                <c:pt idx="0">
                  <c:v>0.1</c:v>
                </c:pt>
                <c:pt idx="1">
                  <c:v>0.9</c:v>
                </c:pt>
              </c:numCache>
            </c:numRef>
          </c:val>
          <c:extLst>
            <c:ext xmlns:c16="http://schemas.microsoft.com/office/drawing/2014/chart" uri="{C3380CC4-5D6E-409C-BE32-E72D297353CC}">
              <c16:uniqueId val="{00000004-89BF-4370-B0AB-E7AE3D737118}"/>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AFA5A0"/>
              </a:solidFill>
              <a:effectLst/>
            </c:spPr>
            <c:extLst>
              <c:ext xmlns:c16="http://schemas.microsoft.com/office/drawing/2014/chart" uri="{C3380CC4-5D6E-409C-BE32-E72D297353CC}">
                <c16:uniqueId val="{00000001-39AE-4FAA-BF44-AA9DDDC69505}"/>
              </c:ext>
            </c:extLst>
          </c:dPt>
          <c:dPt>
            <c:idx val="1"/>
            <c:bubble3D val="0"/>
            <c:spPr>
              <a:solidFill>
                <a:srgbClr val="F0F0F0"/>
              </a:solidFill>
              <a:effectLst/>
            </c:spPr>
            <c:extLst>
              <c:ext xmlns:c16="http://schemas.microsoft.com/office/drawing/2014/chart" uri="{C3380CC4-5D6E-409C-BE32-E72D297353CC}">
                <c16:uniqueId val="{00000003-39AE-4FAA-BF44-AA9DDDC69505}"/>
              </c:ext>
            </c:extLst>
          </c:dPt>
          <c:cat>
            <c:strRef>
              <c:f>Sheet1!$A$2:$A$3</c:f>
              <c:strCache>
                <c:ptCount val="2"/>
                <c:pt idx="0">
                  <c:v>Gráfico de Barras</c:v>
                </c:pt>
              </c:strCache>
            </c:str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39AE-4FAA-BF44-AA9DDDC69505}"/>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AFA5A0"/>
              </a:solidFill>
              <a:effectLst/>
            </c:spPr>
            <c:extLst>
              <c:ext xmlns:c16="http://schemas.microsoft.com/office/drawing/2014/chart" uri="{C3380CC4-5D6E-409C-BE32-E72D297353CC}">
                <c16:uniqueId val="{00000001-1E5A-4D74-86E6-8094B284767D}"/>
              </c:ext>
            </c:extLst>
          </c:dPt>
          <c:dPt>
            <c:idx val="1"/>
            <c:bubble3D val="0"/>
            <c:spPr>
              <a:solidFill>
                <a:srgbClr val="F0F0F0"/>
              </a:solidFill>
              <a:effectLst/>
            </c:spPr>
            <c:extLst>
              <c:ext xmlns:c16="http://schemas.microsoft.com/office/drawing/2014/chart" uri="{C3380CC4-5D6E-409C-BE32-E72D297353CC}">
                <c16:uniqueId val="{00000003-1E5A-4D74-86E6-8094B284767D}"/>
              </c:ext>
            </c:extLst>
          </c:dPt>
          <c:cat>
            <c:strRef>
              <c:f>Sheet1!$A$2:$A$3</c:f>
              <c:strCache>
                <c:ptCount val="2"/>
                <c:pt idx="0">
                  <c:v>Gráfico Circular</c:v>
                </c:pt>
              </c:strCache>
            </c:strRef>
          </c:cat>
          <c:val>
            <c:numRef>
              <c:f>Sheet1!$B$2:$B$3</c:f>
              <c:numCache>
                <c:formatCode>General</c:formatCode>
                <c:ptCount val="2"/>
                <c:pt idx="0">
                  <c:v>0.3</c:v>
                </c:pt>
                <c:pt idx="1">
                  <c:v>0.7</c:v>
                </c:pt>
              </c:numCache>
            </c:numRef>
          </c:val>
          <c:extLst>
            <c:ext xmlns:c16="http://schemas.microsoft.com/office/drawing/2014/chart" uri="{C3380CC4-5D6E-409C-BE32-E72D297353CC}">
              <c16:uniqueId val="{00000004-1E5A-4D74-86E6-8094B284767D}"/>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AFA5A0"/>
              </a:solidFill>
              <a:effectLst/>
            </c:spPr>
            <c:extLst>
              <c:ext xmlns:c16="http://schemas.microsoft.com/office/drawing/2014/chart" uri="{C3380CC4-5D6E-409C-BE32-E72D297353CC}">
                <c16:uniqueId val="{00000001-0CD6-4DB6-AB66-390F2F94F823}"/>
              </c:ext>
            </c:extLst>
          </c:dPt>
          <c:dPt>
            <c:idx val="1"/>
            <c:bubble3D val="0"/>
            <c:spPr>
              <a:solidFill>
                <a:srgbClr val="F0F0F0"/>
              </a:solidFill>
              <a:effectLst/>
            </c:spPr>
            <c:extLst>
              <c:ext xmlns:c16="http://schemas.microsoft.com/office/drawing/2014/chart" uri="{C3380CC4-5D6E-409C-BE32-E72D297353CC}">
                <c16:uniqueId val="{00000003-0CD6-4DB6-AB66-390F2F94F823}"/>
              </c:ext>
            </c:extLst>
          </c:dPt>
          <c:cat>
            <c:strRef>
              <c:f>Sheet1!$A$2:$A$3</c:f>
              <c:strCache>
                <c:ptCount val="2"/>
                <c:pt idx="0">
                  <c:v>Gráfico de Líneas</c:v>
                </c:pt>
              </c:strCache>
            </c:strRef>
          </c:cat>
          <c:val>
            <c:numRef>
              <c:f>Sheet1!$B$2:$B$3</c:f>
              <c:numCache>
                <c:formatCode>General</c:formatCode>
                <c:ptCount val="2"/>
                <c:pt idx="0">
                  <c:v>0.2</c:v>
                </c:pt>
                <c:pt idx="1">
                  <c:v>0.8</c:v>
                </c:pt>
              </c:numCache>
            </c:numRef>
          </c:val>
          <c:extLst>
            <c:ext xmlns:c16="http://schemas.microsoft.com/office/drawing/2014/chart" uri="{C3380CC4-5D6E-409C-BE32-E72D297353CC}">
              <c16:uniqueId val="{00000004-0CD6-4DB6-AB66-390F2F94F823}"/>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E185-4C39-AAC5-1BC21B0E0D06}"/>
              </c:ext>
            </c:extLst>
          </c:dPt>
          <c:dPt>
            <c:idx val="1"/>
            <c:bubble3D val="0"/>
            <c:spPr>
              <a:solidFill>
                <a:srgbClr val="0958F7"/>
              </a:solidFill>
              <a:effectLst/>
            </c:spPr>
            <c:extLst>
              <c:ext xmlns:c16="http://schemas.microsoft.com/office/drawing/2014/chart" uri="{C3380CC4-5D6E-409C-BE32-E72D297353CC}">
                <c16:uniqueId val="{00000003-E185-4C39-AAC5-1BC21B0E0D06}"/>
              </c:ext>
            </c:extLst>
          </c:dPt>
          <c:cat>
            <c:strRef>
              <c:f>Sheet1!$A$2:$A$3</c:f>
              <c:strCache>
                <c:ptCount val="2"/>
                <c:pt idx="0">
                  <c:v>Errores de Impresión</c:v>
                </c:pt>
              </c:strCache>
            </c:strRef>
          </c:cat>
          <c:val>
            <c:numRef>
              <c:f>Sheet1!$B$2:$B$3</c:f>
              <c:numCache>
                <c:formatCode>General</c:formatCode>
                <c:ptCount val="2"/>
                <c:pt idx="0">
                  <c:v>0.2</c:v>
                </c:pt>
                <c:pt idx="1">
                  <c:v>0.8</c:v>
                </c:pt>
              </c:numCache>
            </c:numRef>
          </c:val>
          <c:extLst>
            <c:ext xmlns:c16="http://schemas.microsoft.com/office/drawing/2014/chart" uri="{C3380CC4-5D6E-409C-BE32-E72D297353CC}">
              <c16:uniqueId val="{00000004-E185-4C39-AAC5-1BC21B0E0D06}"/>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F6ED-4B74-B667-7D3E54008A62}"/>
              </c:ext>
            </c:extLst>
          </c:dPt>
          <c:dPt>
            <c:idx val="1"/>
            <c:bubble3D val="0"/>
            <c:spPr>
              <a:solidFill>
                <a:srgbClr val="0958F7"/>
              </a:solidFill>
              <a:effectLst/>
            </c:spPr>
            <c:extLst>
              <c:ext xmlns:c16="http://schemas.microsoft.com/office/drawing/2014/chart" uri="{C3380CC4-5D6E-409C-BE32-E72D297353CC}">
                <c16:uniqueId val="{00000003-F6ED-4B74-B667-7D3E54008A62}"/>
              </c:ext>
            </c:extLst>
          </c:dPt>
          <c:cat>
            <c:strRef>
              <c:f>Sheet1!$A$2:$A$3</c:f>
              <c:strCache>
                <c:ptCount val="2"/>
                <c:pt idx="0">
                  <c:v>Ahorro de Papel</c:v>
                </c:pt>
              </c:strCache>
            </c:strRef>
          </c:cat>
          <c:val>
            <c:numRef>
              <c:f>Sheet1!$B$2:$B$3</c:f>
              <c:numCache>
                <c:formatCode>General</c:formatCode>
                <c:ptCount val="2"/>
                <c:pt idx="0">
                  <c:v>0.3</c:v>
                </c:pt>
                <c:pt idx="1">
                  <c:v>0.7</c:v>
                </c:pt>
              </c:numCache>
            </c:numRef>
          </c:val>
          <c:extLst>
            <c:ext xmlns:c16="http://schemas.microsoft.com/office/drawing/2014/chart" uri="{C3380CC4-5D6E-409C-BE32-E72D297353CC}">
              <c16:uniqueId val="{00000004-F6ED-4B74-B667-7D3E54008A62}"/>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doughnutChart>
        <c:varyColors val="1"/>
        <c:ser>
          <c:idx val="0"/>
          <c:order val="0"/>
          <c:tx>
            <c:strRef>
              <c:f>Sheet1!$B$1</c:f>
              <c:strCache>
                <c:ptCount val="1"/>
              </c:strCache>
            </c:strRef>
          </c:tx>
          <c:spPr>
            <a:solidFill>
              <a:schemeClr val="accent1"/>
            </a:solidFill>
            <a:ln w="9525" cap="flat">
              <a:solidFill>
                <a:srgbClr val="F9F9F9"/>
              </a:solidFill>
              <a:prstDash val="solid"/>
              <a:round/>
            </a:ln>
            <a:effectLst/>
          </c:spPr>
          <c:dPt>
            <c:idx val="0"/>
            <c:bubble3D val="0"/>
            <c:spPr>
              <a:solidFill>
                <a:srgbClr val="000000"/>
              </a:solidFill>
              <a:effectLst/>
            </c:spPr>
            <c:extLst>
              <c:ext xmlns:c16="http://schemas.microsoft.com/office/drawing/2014/chart" uri="{C3380CC4-5D6E-409C-BE32-E72D297353CC}">
                <c16:uniqueId val="{00000001-41A2-44CA-AF24-CCCBEB5A6A7F}"/>
              </c:ext>
            </c:extLst>
          </c:dPt>
          <c:dPt>
            <c:idx val="1"/>
            <c:bubble3D val="0"/>
            <c:spPr>
              <a:solidFill>
                <a:srgbClr val="0958F7"/>
              </a:solidFill>
              <a:effectLst/>
            </c:spPr>
            <c:extLst>
              <c:ext xmlns:c16="http://schemas.microsoft.com/office/drawing/2014/chart" uri="{C3380CC4-5D6E-409C-BE32-E72D297353CC}">
                <c16:uniqueId val="{00000003-41A2-44CA-AF24-CCCBEB5A6A7F}"/>
              </c:ext>
            </c:extLst>
          </c:dPt>
          <c:cat>
            <c:strRef>
              <c:f>Sheet1!$A$2:$A$3</c:f>
              <c:strCache>
                <c:ptCount val="2"/>
                <c:pt idx="0">
                  <c:v>Documentos Revisados</c:v>
                </c:pt>
              </c:strCache>
            </c:str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41A2-44CA-AF24-CCCBEB5A6A7F}"/>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52414-C6FC-47C5-B205-D3E40DB48664}" type="datetimeFigureOut">
              <a:rPr lang="es-MX" smtClean="0"/>
              <a:t>11/10/2024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B65C0-2DC1-49E9-BFBE-5D2BE2E4ECFE}" type="slidenum">
              <a:rPr lang="es-MX" smtClean="0"/>
              <a:t>‹#›</a:t>
            </a:fld>
            <a:endParaRPr lang="es-MX"/>
          </a:p>
        </p:txBody>
      </p:sp>
    </p:spTree>
    <p:extLst>
      <p:ext uri="{BB962C8B-B14F-4D97-AF65-F5344CB8AC3E}">
        <p14:creationId xmlns:p14="http://schemas.microsoft.com/office/powerpoint/2010/main" val="348515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BDEC-3FE2-92C4-0BDE-AAF3C2E1F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78DFB593-070C-F106-5A20-90E95E637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2A2079E2-93AB-EE16-B9E4-7722708A5022}"/>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5" name="Footer Placeholder 4">
            <a:extLst>
              <a:ext uri="{FF2B5EF4-FFF2-40B4-BE49-F238E27FC236}">
                <a16:creationId xmlns:a16="http://schemas.microsoft.com/office/drawing/2014/main" id="{E2066A40-3138-CF8B-5180-B453FCDA9501}"/>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DB4FAC9-4533-9CDA-308B-17CA4FA96637}"/>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95665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7D02-9F05-502C-B0EC-5BC75442AF6C}"/>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9C20DB4D-FA42-9807-011D-4240EB124F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68929219-13A1-4882-F4C7-E314AFC11CAE}"/>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5" name="Footer Placeholder 4">
            <a:extLst>
              <a:ext uri="{FF2B5EF4-FFF2-40B4-BE49-F238E27FC236}">
                <a16:creationId xmlns:a16="http://schemas.microsoft.com/office/drawing/2014/main" id="{0E06D9D1-FA86-E337-2968-B5809D61755E}"/>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A18BF9A8-953A-AF44-10AE-231548DDE2CB}"/>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63094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407BE-2940-7DB4-8DFC-3793B08FD3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84026CE3-3B8F-7525-D793-D5A3E06B8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0BC39701-3CA4-732D-2198-20D5C4F6DB79}"/>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5" name="Footer Placeholder 4">
            <a:extLst>
              <a:ext uri="{FF2B5EF4-FFF2-40B4-BE49-F238E27FC236}">
                <a16:creationId xmlns:a16="http://schemas.microsoft.com/office/drawing/2014/main" id="{1D34DDCC-3082-C9B2-AE05-669CCE622AF8}"/>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04965C2F-901E-21F0-A08E-A55F2243DFEB}"/>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79918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dirty="0"/>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E87A-3B34-A597-875F-6BF3F1C91CEB}"/>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B31E05EA-42C5-14BC-57DA-9C2196281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8CEA0CB3-5AC1-E29B-FEC0-C2098B9BE267}"/>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5" name="Footer Placeholder 4">
            <a:extLst>
              <a:ext uri="{FF2B5EF4-FFF2-40B4-BE49-F238E27FC236}">
                <a16:creationId xmlns:a16="http://schemas.microsoft.com/office/drawing/2014/main" id="{5ABAA5DC-504F-7F5C-5B01-5D76A1725A8C}"/>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47946A44-0D0D-9854-61D6-3035FE94DC09}"/>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626317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502920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5029200"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dirty="0"/>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911048288"/>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5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e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599016" y="575019"/>
            <a:ext cx="4876800"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a:t>
            </a:fld>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5783793" y="0"/>
            <a:ext cx="5798607" cy="68580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594733" y="3072977"/>
            <a:ext cx="4631139" cy="3196800"/>
          </a:xfrm>
        </p:spPr>
        <p:txBody>
          <a:bodyPr>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594733" y="2656167"/>
            <a:ext cx="4634868"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957652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Sections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1945185"/>
            <a:ext cx="3878469" cy="4912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697694" y="501649"/>
            <a:ext cx="10270873"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a:t>
            </a:fld>
            <a:endParaRPr lang="en-ID"/>
          </a:p>
        </p:txBody>
      </p:sp>
      <p:sp>
        <p:nvSpPr>
          <p:cNvPr id="11" name="Text Placeholder 10">
            <a:extLst>
              <a:ext uri="{FF2B5EF4-FFF2-40B4-BE49-F238E27FC236}">
                <a16:creationId xmlns:a16="http://schemas.microsoft.com/office/drawing/2014/main" id="{5A0E6078-78A1-619C-E7B0-63DBC649FF44}"/>
              </a:ext>
            </a:extLst>
          </p:cNvPr>
          <p:cNvSpPr>
            <a:spLocks noGrp="1"/>
          </p:cNvSpPr>
          <p:nvPr>
            <p:ph type="body" sz="quarter" idx="13"/>
          </p:nvPr>
        </p:nvSpPr>
        <p:spPr>
          <a:xfrm>
            <a:off x="599017" y="2686751"/>
            <a:ext cx="2702983" cy="366960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33E87E0F-2528-3A8B-F312-9C9235E58689}"/>
              </a:ext>
            </a:extLst>
          </p:cNvPr>
          <p:cNvSpPr>
            <a:spLocks noGrp="1"/>
          </p:cNvSpPr>
          <p:nvPr>
            <p:ph type="body" sz="quarter" idx="14"/>
          </p:nvPr>
        </p:nvSpPr>
        <p:spPr>
          <a:xfrm>
            <a:off x="4358771"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6A75F903-A46A-31EE-9532-17999D9477B2}"/>
              </a:ext>
            </a:extLst>
          </p:cNvPr>
          <p:cNvSpPr>
            <a:spLocks noGrp="1"/>
          </p:cNvSpPr>
          <p:nvPr>
            <p:ph type="body" sz="quarter" idx="15"/>
          </p:nvPr>
        </p:nvSpPr>
        <p:spPr>
          <a:xfrm>
            <a:off x="599016" y="2275974"/>
            <a:ext cx="2702984" cy="369600"/>
          </a:xfrm>
        </p:spPr>
        <p:txBody>
          <a:bodyPr anchor="b">
            <a:noAutofit/>
          </a:bodyPr>
          <a:lstStyle>
            <a:lvl1pPr>
              <a:defRPr sz="1250" b="1">
                <a:solidFill>
                  <a:schemeClr val="bg1"/>
                </a:solidFill>
              </a:defRPr>
            </a:lvl1pPr>
          </a:lstStyle>
          <a:p>
            <a:pPr lvl="0"/>
            <a:r>
              <a:rPr lang="en-US" dirty="0"/>
              <a:t>Click to edit Master text styles</a:t>
            </a:r>
          </a:p>
        </p:txBody>
      </p:sp>
      <p:sp>
        <p:nvSpPr>
          <p:cNvPr id="8" name="Text Placeholder 6">
            <a:extLst>
              <a:ext uri="{FF2B5EF4-FFF2-40B4-BE49-F238E27FC236}">
                <a16:creationId xmlns:a16="http://schemas.microsoft.com/office/drawing/2014/main" id="{8746F59D-CF95-DEC8-5CAA-EE08708A535D}"/>
              </a:ext>
            </a:extLst>
          </p:cNvPr>
          <p:cNvSpPr>
            <a:spLocks noGrp="1"/>
          </p:cNvSpPr>
          <p:nvPr>
            <p:ph type="body" sz="quarter" idx="16"/>
          </p:nvPr>
        </p:nvSpPr>
        <p:spPr>
          <a:xfrm>
            <a:off x="4358771" y="2275974"/>
            <a:ext cx="2851200" cy="369600"/>
          </a:xfrm>
        </p:spPr>
        <p:txBody>
          <a:bodyPr anchor="b">
            <a:noAutofit/>
          </a:bodyPr>
          <a:lstStyle>
            <a:lvl1pPr>
              <a:defRPr sz="1250" b="1"/>
            </a:lvl1pPr>
          </a:lstStyle>
          <a:p>
            <a:pPr lvl="0"/>
            <a:r>
              <a:rPr lang="en-US" dirty="0"/>
              <a:t>Click to edit Master text styles</a:t>
            </a:r>
          </a:p>
        </p:txBody>
      </p:sp>
      <p:sp>
        <p:nvSpPr>
          <p:cNvPr id="10" name="Text Placeholder 10">
            <a:extLst>
              <a:ext uri="{FF2B5EF4-FFF2-40B4-BE49-F238E27FC236}">
                <a16:creationId xmlns:a16="http://schemas.microsoft.com/office/drawing/2014/main" id="{BCDD7BE0-BC6C-5AE9-BCEE-9C91EA7B4B4D}"/>
              </a:ext>
            </a:extLst>
          </p:cNvPr>
          <p:cNvSpPr>
            <a:spLocks noGrp="1"/>
          </p:cNvSpPr>
          <p:nvPr>
            <p:ph type="body" sz="quarter" idx="17"/>
          </p:nvPr>
        </p:nvSpPr>
        <p:spPr>
          <a:xfrm>
            <a:off x="8118524"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6C0FB17E-6098-251C-5B8E-56C2FE57DE90}"/>
              </a:ext>
            </a:extLst>
          </p:cNvPr>
          <p:cNvSpPr>
            <a:spLocks noGrp="1"/>
          </p:cNvSpPr>
          <p:nvPr>
            <p:ph type="body" sz="quarter" idx="18"/>
          </p:nvPr>
        </p:nvSpPr>
        <p:spPr>
          <a:xfrm>
            <a:off x="8117367" y="2275974"/>
            <a:ext cx="2851200"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500189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Section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08D4B-9946-0E0A-8BEE-BB1C6BFDBDE6}"/>
              </a:ext>
            </a:extLst>
          </p:cNvPr>
          <p:cNvSpPr/>
          <p:nvPr userDrawn="1"/>
        </p:nvSpPr>
        <p:spPr>
          <a:xfrm>
            <a:off x="4275667" y="2355849"/>
            <a:ext cx="6692532" cy="1642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276035" y="619623"/>
            <a:ext cx="6692532" cy="1633247"/>
          </a:xfrm>
        </p:spPr>
        <p:txBody>
          <a:bodyPr anchor="t">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619622"/>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8690380" y="4162370"/>
            <a:ext cx="2278187" cy="2278187"/>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599017" y="4385089"/>
            <a:ext cx="7732183" cy="2054400"/>
          </a:xfrm>
        </p:spPr>
        <p:txBody>
          <a:bodyPr anchor="t" anchorCtr="0">
            <a:noAutofit/>
          </a:bodyPr>
          <a:lstStyle/>
          <a:p>
            <a:pPr lvl="0"/>
            <a:r>
              <a:rPr lang="en-US" dirty="0"/>
              <a:t>Click to edit Master text styles</a:t>
            </a:r>
          </a:p>
        </p:txBody>
      </p:sp>
      <p:sp>
        <p:nvSpPr>
          <p:cNvPr id="5" name="Text Placeholder 13">
            <a:extLst>
              <a:ext uri="{FF2B5EF4-FFF2-40B4-BE49-F238E27FC236}">
                <a16:creationId xmlns:a16="http://schemas.microsoft.com/office/drawing/2014/main" id="{AD539BA3-D11E-897F-CE18-588B0DC93D9C}"/>
              </a:ext>
            </a:extLst>
          </p:cNvPr>
          <p:cNvSpPr>
            <a:spLocks noGrp="1"/>
          </p:cNvSpPr>
          <p:nvPr>
            <p:ph type="body" sz="quarter" idx="16"/>
          </p:nvPr>
        </p:nvSpPr>
        <p:spPr>
          <a:xfrm>
            <a:off x="4276035" y="2607013"/>
            <a:ext cx="6692532" cy="1382400"/>
          </a:xfrm>
          <a:noFill/>
        </p:spPr>
        <p:txBody>
          <a:bodyPr lIns="90000" tIns="46800" rIns="90000" bIns="4680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7F910887-9DF9-8E41-CBB1-3C2A4179ACDF}"/>
              </a:ext>
            </a:extLst>
          </p:cNvPr>
          <p:cNvSpPr>
            <a:spLocks noGrp="1"/>
          </p:cNvSpPr>
          <p:nvPr>
            <p:ph type="body" sz="quarter" idx="17"/>
          </p:nvPr>
        </p:nvSpPr>
        <p:spPr>
          <a:xfrm>
            <a:off x="599017" y="4126524"/>
            <a:ext cx="7732183" cy="249600"/>
          </a:xfrm>
        </p:spPr>
        <p:txBody>
          <a:bodyPr anchor="b">
            <a:noAutofit/>
          </a:bodyPr>
          <a:lstStyle>
            <a:lvl1pPr>
              <a:defRPr sz="1250" b="1"/>
            </a:lvl1pPr>
          </a:lstStyle>
          <a:p>
            <a:pPr lvl="0"/>
            <a:r>
              <a:rPr lang="en-US" dirty="0"/>
              <a:t>Click to edit Master text styles</a:t>
            </a:r>
          </a:p>
        </p:txBody>
      </p:sp>
      <p:sp>
        <p:nvSpPr>
          <p:cNvPr id="13" name="Text Placeholder 12">
            <a:extLst>
              <a:ext uri="{FF2B5EF4-FFF2-40B4-BE49-F238E27FC236}">
                <a16:creationId xmlns:a16="http://schemas.microsoft.com/office/drawing/2014/main" id="{08F6B920-074C-FD0C-40EB-802122795E14}"/>
              </a:ext>
            </a:extLst>
          </p:cNvPr>
          <p:cNvSpPr>
            <a:spLocks noGrp="1"/>
          </p:cNvSpPr>
          <p:nvPr>
            <p:ph type="body" sz="quarter" idx="18"/>
          </p:nvPr>
        </p:nvSpPr>
        <p:spPr>
          <a:xfrm>
            <a:off x="4275667" y="2355849"/>
            <a:ext cx="6692900" cy="249599"/>
          </a:xfrm>
          <a:noFill/>
        </p:spPr>
        <p:txBody>
          <a:bodyPr anchor="ctr" anchorCtr="0">
            <a:noAutofit/>
          </a:bodyPr>
          <a:lstStyle>
            <a:lvl1pPr>
              <a:defRPr sz="125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1754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One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E1E4-6C1F-758F-BEF0-0134C1C5E20A}"/>
              </a:ext>
            </a:extLst>
          </p:cNvPr>
          <p:cNvSpPr>
            <a:spLocks noGrp="1"/>
          </p:cNvSpPr>
          <p:nvPr>
            <p:ph type="title"/>
          </p:nvPr>
        </p:nvSpPr>
        <p:spPr>
          <a:xfrm>
            <a:off x="935567" y="3622530"/>
            <a:ext cx="4616483" cy="2926437"/>
          </a:xfrm>
        </p:spPr>
        <p:txBody>
          <a:bodyPr anchor="t"/>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1E08730-27F8-74B4-137A-0A801396D98C}"/>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5F4717E1-F45F-0CDC-39E6-BA8AE85ED751}"/>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6" name="Text Placeholder 5">
            <a:extLst>
              <a:ext uri="{FF2B5EF4-FFF2-40B4-BE49-F238E27FC236}">
                <a16:creationId xmlns:a16="http://schemas.microsoft.com/office/drawing/2014/main" id="{1D054644-5513-C5F4-8051-722E9B763BAD}"/>
              </a:ext>
            </a:extLst>
          </p:cNvPr>
          <p:cNvSpPr>
            <a:spLocks noGrp="1"/>
          </p:cNvSpPr>
          <p:nvPr>
            <p:ph type="body" sz="quarter" idx="12"/>
          </p:nvPr>
        </p:nvSpPr>
        <p:spPr>
          <a:xfrm>
            <a:off x="6854833" y="3622530"/>
            <a:ext cx="4401600" cy="2926437"/>
          </a:xfrm>
        </p:spPr>
        <p:txBody>
          <a:bodyPr>
            <a:normAutofit/>
          </a:bodyPr>
          <a:lstStyle>
            <a:lvl1pPr algn="l">
              <a:defRPr sz="1400"/>
            </a:lvl1pPr>
            <a:lvl2pPr algn="l">
              <a:defRPr/>
            </a:lvl2pPr>
            <a:lvl3pPr algn="l">
              <a:defRPr/>
            </a:lvl3pPr>
            <a:lvl4pPr algn="l">
              <a:defRPr/>
            </a:lvl4pPr>
            <a:lvl5pPr algn="l">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4638B48B-4E0B-22FB-A5B3-AFD56904D2A2}"/>
              </a:ext>
            </a:extLst>
          </p:cNvPr>
          <p:cNvSpPr>
            <a:spLocks noGrp="1"/>
          </p:cNvSpPr>
          <p:nvPr>
            <p:ph type="pic" sz="quarter" idx="13"/>
          </p:nvPr>
        </p:nvSpPr>
        <p:spPr>
          <a:xfrm>
            <a:off x="3816000" y="1269000"/>
            <a:ext cx="2280000" cy="2160000"/>
          </a:xfrm>
        </p:spPr>
        <p:txBody>
          <a:bodyPr/>
          <a:lstStyle/>
          <a:p>
            <a:endParaRPr lang="en-ID" dirty="0"/>
          </a:p>
        </p:txBody>
      </p:sp>
      <p:sp>
        <p:nvSpPr>
          <p:cNvPr id="10" name="Text Placeholder 6">
            <a:extLst>
              <a:ext uri="{FF2B5EF4-FFF2-40B4-BE49-F238E27FC236}">
                <a16:creationId xmlns:a16="http://schemas.microsoft.com/office/drawing/2014/main" id="{B4543DB4-26F8-6491-ED15-59F17614DB61}"/>
              </a:ext>
            </a:extLst>
          </p:cNvPr>
          <p:cNvSpPr>
            <a:spLocks noGrp="1"/>
          </p:cNvSpPr>
          <p:nvPr>
            <p:ph type="body" sz="quarter" idx="14"/>
          </p:nvPr>
        </p:nvSpPr>
        <p:spPr>
          <a:xfrm>
            <a:off x="6854833" y="2949000"/>
            <a:ext cx="4401600" cy="480000"/>
          </a:xfrm>
        </p:spPr>
        <p:txBody>
          <a:bodyPr anchor="b">
            <a:normAutofit/>
          </a:bodyPr>
          <a:lstStyle>
            <a:lvl1pPr algn="l">
              <a:defRPr sz="1450" b="1"/>
            </a:lvl1pPr>
          </a:lstStyle>
          <a:p>
            <a:pPr lvl="0"/>
            <a:r>
              <a:rPr lang="en-US" dirty="0"/>
              <a:t>Click to edit Master text styles</a:t>
            </a:r>
          </a:p>
        </p:txBody>
      </p:sp>
    </p:spTree>
    <p:extLst>
      <p:ext uri="{BB962C8B-B14F-4D97-AF65-F5344CB8AC3E}">
        <p14:creationId xmlns:p14="http://schemas.microsoft.com/office/powerpoint/2010/main" val="304637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0DE5-B4EF-AD5F-FF6A-085C94CA3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3EE4D571-4D65-50FA-C700-08BA34E5C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2068E7-28E8-E252-2259-1A2EC50FC451}"/>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5" name="Footer Placeholder 4">
            <a:extLst>
              <a:ext uri="{FF2B5EF4-FFF2-40B4-BE49-F238E27FC236}">
                <a16:creationId xmlns:a16="http://schemas.microsoft.com/office/drawing/2014/main" id="{F04D981A-844D-1FF3-C65A-B631043D997D}"/>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25E911D6-8926-7429-0ADB-E4BF2331D19C}"/>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20216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C8AC-A191-59FB-5568-EB16CA362E50}"/>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FD4E5827-DFE3-87F8-EBD9-032FF4383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B18B6DBC-DD0F-90A5-5C5A-293A75D7CD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47B1778A-BB01-734B-86EF-DAB6C980EAFB}"/>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6" name="Footer Placeholder 5">
            <a:extLst>
              <a:ext uri="{FF2B5EF4-FFF2-40B4-BE49-F238E27FC236}">
                <a16:creationId xmlns:a16="http://schemas.microsoft.com/office/drawing/2014/main" id="{889C8939-6E3A-5012-6DA4-A2546836895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D44437E1-D800-489E-E766-9A36DBB72ECB}"/>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09665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2A77-E9EF-7BE8-29B3-D1857DE1D4E4}"/>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EC124EFF-A657-8F74-583F-6B988EBD9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50100-F865-19DC-763E-FEC84645C3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6293C5C4-EBC8-4741-8F1F-55FAB699C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7461F2-2FCB-1162-E5DE-B6BB250AC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02BB9F0C-A963-BAA5-7787-6355727456A1}"/>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8" name="Footer Placeholder 7">
            <a:extLst>
              <a:ext uri="{FF2B5EF4-FFF2-40B4-BE49-F238E27FC236}">
                <a16:creationId xmlns:a16="http://schemas.microsoft.com/office/drawing/2014/main" id="{6E5EAD45-7B88-6D89-E62C-87452DD3B481}"/>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424819EB-A993-5D57-BAF8-C58BC57D9E94}"/>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179992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BE5E-98F3-8DDF-B5A4-BD84EC12098F}"/>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26ADBB70-0F84-22D7-5510-15936A8BAA2E}"/>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4" name="Footer Placeholder 3">
            <a:extLst>
              <a:ext uri="{FF2B5EF4-FFF2-40B4-BE49-F238E27FC236}">
                <a16:creationId xmlns:a16="http://schemas.microsoft.com/office/drawing/2014/main" id="{35C218D7-2357-9E56-0A61-1F13D5E990D0}"/>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AEE5AB93-E9FE-07FC-25ED-19CBDD201AA0}"/>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87361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7E171C-6B83-959E-6196-44F0BD16A3E5}"/>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3" name="Footer Placeholder 2">
            <a:extLst>
              <a:ext uri="{FF2B5EF4-FFF2-40B4-BE49-F238E27FC236}">
                <a16:creationId xmlns:a16="http://schemas.microsoft.com/office/drawing/2014/main" id="{3799B910-08E3-43E6-07EE-643949AFFF71}"/>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36954EA6-87B2-EE62-3EAB-E07CB9560007}"/>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24037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96FF-029D-912F-5D1F-E6C532411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8FFC55F3-3D05-980E-5DC2-058958F79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AE31E9B6-0C05-6928-14E1-D4774FC6A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7C01B-9016-7067-9520-7F5E8A406B5B}"/>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6" name="Footer Placeholder 5">
            <a:extLst>
              <a:ext uri="{FF2B5EF4-FFF2-40B4-BE49-F238E27FC236}">
                <a16:creationId xmlns:a16="http://schemas.microsoft.com/office/drawing/2014/main" id="{932FAAC5-4AC8-E71D-6644-C7A25A17896F}"/>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97CF21DC-F081-81F7-26E6-B0F1156FF634}"/>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379503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F4F83-E79B-89F2-AAF8-6BB856FB8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5CB5E8A5-EB69-0BA4-FEBB-FF55AFD69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F48ED3DA-F503-8634-5496-1DF94FD2E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6A4A2-8591-2C13-C6B1-D86B1E7E599A}"/>
              </a:ext>
            </a:extLst>
          </p:cNvPr>
          <p:cNvSpPr>
            <a:spLocks noGrp="1"/>
          </p:cNvSpPr>
          <p:nvPr>
            <p:ph type="dt" sz="half" idx="10"/>
          </p:nvPr>
        </p:nvSpPr>
        <p:spPr/>
        <p:txBody>
          <a:bodyPr/>
          <a:lstStyle/>
          <a:p>
            <a:fld id="{B7D2B6A0-8642-4E01-B400-0E46B8356E41}" type="datetimeFigureOut">
              <a:rPr lang="es-MX" smtClean="0"/>
              <a:t>11/10/2024</a:t>
            </a:fld>
            <a:endParaRPr lang="es-MX"/>
          </a:p>
        </p:txBody>
      </p:sp>
      <p:sp>
        <p:nvSpPr>
          <p:cNvPr id="6" name="Footer Placeholder 5">
            <a:extLst>
              <a:ext uri="{FF2B5EF4-FFF2-40B4-BE49-F238E27FC236}">
                <a16:creationId xmlns:a16="http://schemas.microsoft.com/office/drawing/2014/main" id="{D5977DFE-9224-AAE7-268B-556D50FAB024}"/>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39213158-BC24-D4BF-0526-752B96BB00AC}"/>
              </a:ext>
            </a:extLst>
          </p:cNvPr>
          <p:cNvSpPr>
            <a:spLocks noGrp="1"/>
          </p:cNvSpPr>
          <p:nvPr>
            <p:ph type="sldNum" sz="quarter" idx="12"/>
          </p:nvPr>
        </p:nvSpPr>
        <p:spPr/>
        <p:txBody>
          <a:bodyPr/>
          <a:lstStyle/>
          <a:p>
            <a:fld id="{D919EF24-1B4F-41D1-94B7-37E2396FDD49}" type="slidenum">
              <a:rPr lang="es-MX" smtClean="0"/>
              <a:t>‹#›</a:t>
            </a:fld>
            <a:endParaRPr lang="es-MX"/>
          </a:p>
        </p:txBody>
      </p:sp>
    </p:spTree>
    <p:extLst>
      <p:ext uri="{BB962C8B-B14F-4D97-AF65-F5344CB8AC3E}">
        <p14:creationId xmlns:p14="http://schemas.microsoft.com/office/powerpoint/2010/main" val="281938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3858E-8C42-B945-070F-DE49C4DEF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CF3D7FC2-E956-B61B-15F4-E77A2E73C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CC708D0D-ACF9-1846-F6A0-214BA03C3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B6A0-8642-4E01-B400-0E46B8356E41}" type="datetimeFigureOut">
              <a:rPr lang="es-MX" smtClean="0"/>
              <a:t>11/10/2024</a:t>
            </a:fld>
            <a:endParaRPr lang="es-MX"/>
          </a:p>
        </p:txBody>
      </p:sp>
      <p:sp>
        <p:nvSpPr>
          <p:cNvPr id="5" name="Footer Placeholder 4">
            <a:extLst>
              <a:ext uri="{FF2B5EF4-FFF2-40B4-BE49-F238E27FC236}">
                <a16:creationId xmlns:a16="http://schemas.microsoft.com/office/drawing/2014/main" id="{5EE181DD-A7EC-A941-4B63-90A0C6350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ADBBE822-BDC3-6D96-2D39-08EB73092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9EF24-1B4F-41D1-94B7-37E2396FDD49}" type="slidenum">
              <a:rPr lang="es-MX" smtClean="0"/>
              <a:t>‹#›</a:t>
            </a:fld>
            <a:endParaRPr lang="es-MX"/>
          </a:p>
        </p:txBody>
      </p:sp>
    </p:spTree>
    <p:extLst>
      <p:ext uri="{BB962C8B-B14F-4D97-AF65-F5344CB8AC3E}">
        <p14:creationId xmlns:p14="http://schemas.microsoft.com/office/powerpoint/2010/main" val="2251403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10/11/2024</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66" r:id="rId5"/>
    <p:sldLayoutId id="2147483667" r:id="rId6"/>
    <p:sldLayoutId id="2147483668" r:id="rId7"/>
    <p:sldLayoutId id="2147483669" r:id="rId8"/>
    <p:sldLayoutId id="2147483673" r:id="rId9"/>
    <p:sldLayoutId id="2147483670" r:id="rId10"/>
    <p:sldLayoutId id="2147483671" r:id="rId11"/>
    <p:sldLayoutId id="2147483660"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36A1-1A23-FDCA-E791-278F673BA931}"/>
              </a:ext>
            </a:extLst>
          </p:cNvPr>
          <p:cNvSpPr>
            <a:spLocks noGrp="1"/>
          </p:cNvSpPr>
          <p:nvPr>
            <p:ph type="title"/>
          </p:nvPr>
        </p:nvSpPr>
        <p:spPr/>
        <p:txBody>
          <a:bodyPr/>
          <a:lstStyle/>
          <a:p>
            <a:r>
              <a:rPr lang="en-US" dirty="0" err="1"/>
              <a:t>Bienvenidos</a:t>
            </a:r>
            <a:r>
              <a:rPr lang="en-US" dirty="0"/>
              <a:t> al </a:t>
            </a:r>
            <a:r>
              <a:rPr lang="en-US" dirty="0" err="1"/>
              <a:t>Curso</a:t>
            </a:r>
            <a:r>
              <a:rPr lang="en-US" dirty="0"/>
              <a:t> de </a:t>
            </a:r>
            <a:r>
              <a:rPr lang="en-US" dirty="0" err="1"/>
              <a:t>Básico</a:t>
            </a:r>
            <a:r>
              <a:rPr lang="en-US" dirty="0"/>
              <a:t> de Excel</a:t>
            </a:r>
          </a:p>
        </p:txBody>
      </p:sp>
      <p:sp>
        <p:nvSpPr>
          <p:cNvPr id="4" name="Text Placeholder 3">
            <a:extLst>
              <a:ext uri="{FF2B5EF4-FFF2-40B4-BE49-F238E27FC236}">
                <a16:creationId xmlns:a16="http://schemas.microsoft.com/office/drawing/2014/main" id="{E44F0848-B081-1EB4-54CE-A4262714BD2C}"/>
              </a:ext>
            </a:extLst>
          </p:cNvPr>
          <p:cNvSpPr>
            <a:spLocks noGrp="1"/>
          </p:cNvSpPr>
          <p:nvPr>
            <p:ph type="body" sz="quarter" idx="14"/>
          </p:nvPr>
        </p:nvSpPr>
        <p:spPr/>
        <p:txBody>
          <a:bodyPr/>
          <a:lstStyle/>
          <a:p>
            <a:r>
              <a:rPr lang="en-US" dirty="0" err="1"/>
              <a:t>Creado</a:t>
            </a:r>
            <a:r>
              <a:rPr lang="en-US" dirty="0"/>
              <a:t> </a:t>
            </a:r>
            <a:r>
              <a:rPr lang="en-US" dirty="0" err="1"/>
              <a:t>por</a:t>
            </a:r>
            <a:endParaRPr lang="en-US" dirty="0"/>
          </a:p>
        </p:txBody>
      </p:sp>
      <p:sp>
        <p:nvSpPr>
          <p:cNvPr id="5" name="Text Placeholder 4">
            <a:extLst>
              <a:ext uri="{FF2B5EF4-FFF2-40B4-BE49-F238E27FC236}">
                <a16:creationId xmlns:a16="http://schemas.microsoft.com/office/drawing/2014/main" id="{DAC5B7BB-086A-0BEE-471F-DC71F427D321}"/>
              </a:ext>
            </a:extLst>
          </p:cNvPr>
          <p:cNvSpPr>
            <a:spLocks noGrp="1"/>
          </p:cNvSpPr>
          <p:nvPr>
            <p:ph type="body" sz="quarter" idx="15"/>
          </p:nvPr>
        </p:nvSpPr>
        <p:spPr/>
        <p:txBody>
          <a:bodyPr/>
          <a:lstStyle/>
          <a:p>
            <a:r>
              <a:rPr lang="en-US" dirty="0"/>
              <a:t>Ricardo Peña</a:t>
            </a:r>
          </a:p>
        </p:txBody>
      </p:sp>
      <p:pic>
        <p:nvPicPr>
          <p:cNvPr id="3" name="Picture Placeholder 2">
            <a:extLst>
              <a:ext uri="{FF2B5EF4-FFF2-40B4-BE49-F238E27FC236}">
                <a16:creationId xmlns:a16="http://schemas.microsoft.com/office/drawing/2014/main" id="{7DD8D604-A388-E4AD-778C-DB0FC7BE5591}"/>
              </a:ext>
            </a:extLst>
          </p:cNvPr>
          <p:cNvPicPr>
            <a:picLocks noGrp="1" noChangeAspect="1"/>
          </p:cNvPicPr>
          <p:nvPr>
            <p:ph type="pic" sz="quarter" idx="13"/>
          </p:nvPr>
        </p:nvPicPr>
        <p:blipFill>
          <a:blip r:embed="rId2"/>
          <a:srcRect/>
          <a:stretch>
            <a:fillRect/>
          </a:stretch>
        </p:blipFill>
        <p:spPr/>
      </p:pic>
      <p:pic>
        <p:nvPicPr>
          <p:cNvPr id="7" name="Picture 6">
            <a:extLst>
              <a:ext uri="{FF2B5EF4-FFF2-40B4-BE49-F238E27FC236}">
                <a16:creationId xmlns:a16="http://schemas.microsoft.com/office/drawing/2014/main" id="{03669D6A-AB75-AAF4-1D9B-FFCF7A2F3CEB}"/>
              </a:ext>
            </a:extLst>
          </p:cNvPr>
          <p:cNvPicPr>
            <a:picLocks noChangeAspect="1"/>
          </p:cNvPicPr>
          <p:nvPr/>
        </p:nvPicPr>
        <p:blipFill>
          <a:blip r:embed="rId3"/>
          <a:stretch>
            <a:fillRect/>
          </a:stretch>
        </p:blipFill>
        <p:spPr>
          <a:xfrm>
            <a:off x="7239000" y="2666197"/>
            <a:ext cx="3663107" cy="1915997"/>
          </a:xfrm>
          <a:prstGeom prst="rect">
            <a:avLst/>
          </a:prstGeom>
        </p:spPr>
      </p:pic>
    </p:spTree>
    <p:extLst>
      <p:ext uri="{BB962C8B-B14F-4D97-AF65-F5344CB8AC3E}">
        <p14:creationId xmlns:p14="http://schemas.microsoft.com/office/powerpoint/2010/main" val="97953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graphicFrame>
        <p:nvGraphicFramePr>
          <p:cNvPr id="2" name="Chart 0"/>
          <p:cNvGraphicFramePr/>
          <p:nvPr>
            <p:extLst>
              <p:ext uri="{D42A27DB-BD31-4B8C-83A1-F6EECF244321}">
                <p14:modId xmlns:p14="http://schemas.microsoft.com/office/powerpoint/2010/main" val="653768219"/>
              </p:ext>
            </p:extLst>
          </p:nvPr>
        </p:nvGraphicFramePr>
        <p:xfrm>
          <a:off x="1524000" y="1917700"/>
          <a:ext cx="1816100" cy="181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p:cNvGraphicFramePr/>
          <p:nvPr>
            <p:extLst>
              <p:ext uri="{D42A27DB-BD31-4B8C-83A1-F6EECF244321}">
                <p14:modId xmlns:p14="http://schemas.microsoft.com/office/powerpoint/2010/main" val="4066224031"/>
              </p:ext>
            </p:extLst>
          </p:nvPr>
        </p:nvGraphicFramePr>
        <p:xfrm>
          <a:off x="5219700" y="1917700"/>
          <a:ext cx="1816100" cy="1816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2"/>
          <p:cNvGraphicFramePr/>
          <p:nvPr>
            <p:extLst>
              <p:ext uri="{D42A27DB-BD31-4B8C-83A1-F6EECF244321}">
                <p14:modId xmlns:p14="http://schemas.microsoft.com/office/powerpoint/2010/main" val="3742661473"/>
              </p:ext>
            </p:extLst>
          </p:nvPr>
        </p:nvGraphicFramePr>
        <p:xfrm>
          <a:off x="8826500" y="1917700"/>
          <a:ext cx="1816100" cy="18161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25C836F6-65CB-412E-AF38-DFA7150A338C}"/>
              </a:ext>
            </a:extLst>
          </p:cNvPr>
          <p:cNvSpPr txBox="1"/>
          <p:nvPr/>
        </p:nvSpPr>
        <p:spPr>
          <a:xfrm>
            <a:off x="914400" y="723900"/>
            <a:ext cx="10439400" cy="830997"/>
          </a:xfrm>
          <a:prstGeom prst="rect">
            <a:avLst/>
          </a:prstGeom>
          <a:noFill/>
        </p:spPr>
        <p:txBody>
          <a:bodyPr vertOverflow="overflow" vert="horz" wrap="square" rtlCol="0" anchor="t" anchorCtr="0">
            <a:spAutoFit/>
          </a:bodyPr>
          <a:lstStyle/>
          <a:p>
            <a:r>
              <a:rPr lang="es-MX" sz="4800" dirty="0">
                <a:latin typeface="Poppins"/>
                <a:cs typeface="Poppins"/>
              </a:rPr>
              <a:t>Módulo 5. Creación de Gráficos</a:t>
            </a:r>
          </a:p>
        </p:txBody>
      </p:sp>
      <p:sp>
        <p:nvSpPr>
          <p:cNvPr id="6" name="TextBox 5">
            <a:extLst>
              <a:ext uri="{FF2B5EF4-FFF2-40B4-BE49-F238E27FC236}">
                <a16:creationId xmlns:a16="http://schemas.microsoft.com/office/drawing/2014/main" id="{DA72D69B-4683-4715-8078-59749878A03D}"/>
              </a:ext>
            </a:extLst>
          </p:cNvPr>
          <p:cNvSpPr txBox="1"/>
          <p:nvPr/>
        </p:nvSpPr>
        <p:spPr>
          <a:xfrm>
            <a:off x="1968500" y="2603500"/>
            <a:ext cx="914400" cy="457200"/>
          </a:xfrm>
          <a:prstGeom prst="rect">
            <a:avLst/>
          </a:prstGeom>
          <a:noFill/>
        </p:spPr>
        <p:txBody>
          <a:bodyPr vertOverflow="overflow" vert="horz" wrap="square" rtlCol="0" anchor="ctr" anchorCtr="1">
            <a:spAutoFit/>
          </a:bodyPr>
          <a:lstStyle/>
          <a:p>
            <a:pPr algn="ctr"/>
            <a:r>
              <a:rPr lang="es-MX" sz="2400">
                <a:latin typeface="Poppins"/>
                <a:cs typeface="Poppins"/>
              </a:rPr>
              <a:t>50%</a:t>
            </a:r>
          </a:p>
        </p:txBody>
      </p:sp>
      <p:sp>
        <p:nvSpPr>
          <p:cNvPr id="7" name="TextBox 6">
            <a:extLst>
              <a:ext uri="{FF2B5EF4-FFF2-40B4-BE49-F238E27FC236}">
                <a16:creationId xmlns:a16="http://schemas.microsoft.com/office/drawing/2014/main" id="{42847618-3AB5-46F3-9211-6066A93B05D6}"/>
              </a:ext>
            </a:extLst>
          </p:cNvPr>
          <p:cNvSpPr txBox="1"/>
          <p:nvPr/>
        </p:nvSpPr>
        <p:spPr>
          <a:xfrm>
            <a:off x="5664200" y="2590800"/>
            <a:ext cx="914400" cy="457200"/>
          </a:xfrm>
          <a:prstGeom prst="rect">
            <a:avLst/>
          </a:prstGeom>
          <a:noFill/>
        </p:spPr>
        <p:txBody>
          <a:bodyPr vertOverflow="overflow" vert="horz" wrap="square" rtlCol="0" anchor="ctr" anchorCtr="1">
            <a:spAutoFit/>
          </a:bodyPr>
          <a:lstStyle/>
          <a:p>
            <a:pPr algn="ctr"/>
            <a:r>
              <a:rPr lang="es-MX" sz="2400">
                <a:latin typeface="Poppins"/>
                <a:cs typeface="Poppins"/>
              </a:rPr>
              <a:t>30%</a:t>
            </a:r>
          </a:p>
        </p:txBody>
      </p:sp>
      <p:sp>
        <p:nvSpPr>
          <p:cNvPr id="8" name="TextBox 7">
            <a:extLst>
              <a:ext uri="{FF2B5EF4-FFF2-40B4-BE49-F238E27FC236}">
                <a16:creationId xmlns:a16="http://schemas.microsoft.com/office/drawing/2014/main" id="{D12BC907-599B-46C9-B2F2-A51C8C36F951}"/>
              </a:ext>
            </a:extLst>
          </p:cNvPr>
          <p:cNvSpPr txBox="1"/>
          <p:nvPr/>
        </p:nvSpPr>
        <p:spPr>
          <a:xfrm>
            <a:off x="9271000" y="2603500"/>
            <a:ext cx="914400" cy="457200"/>
          </a:xfrm>
          <a:prstGeom prst="rect">
            <a:avLst/>
          </a:prstGeom>
          <a:noFill/>
        </p:spPr>
        <p:txBody>
          <a:bodyPr vertOverflow="overflow" vert="horz" wrap="square" rtlCol="0" anchor="ctr" anchorCtr="1">
            <a:spAutoFit/>
          </a:bodyPr>
          <a:lstStyle/>
          <a:p>
            <a:pPr algn="ctr"/>
            <a:r>
              <a:rPr lang="es-MX" sz="2400">
                <a:latin typeface="Poppins"/>
                <a:cs typeface="Poppins"/>
              </a:rPr>
              <a:t>20%</a:t>
            </a:r>
          </a:p>
        </p:txBody>
      </p:sp>
      <p:sp>
        <p:nvSpPr>
          <p:cNvPr id="9" name="TextBox 8">
            <a:extLst>
              <a:ext uri="{FF2B5EF4-FFF2-40B4-BE49-F238E27FC236}">
                <a16:creationId xmlns:a16="http://schemas.microsoft.com/office/drawing/2014/main" id="{C8299964-89DA-4229-9603-880BE58C5140}"/>
              </a:ext>
            </a:extLst>
          </p:cNvPr>
          <p:cNvSpPr txBox="1"/>
          <p:nvPr/>
        </p:nvSpPr>
        <p:spPr>
          <a:xfrm>
            <a:off x="914400" y="3810000"/>
            <a:ext cx="3060700" cy="736600"/>
          </a:xfrm>
          <a:prstGeom prst="rect">
            <a:avLst/>
          </a:prstGeom>
          <a:noFill/>
        </p:spPr>
        <p:txBody>
          <a:bodyPr vertOverflow="overflow" vert="horz" wrap="square" rtlCol="0" anchor="b" anchorCtr="1">
            <a:spAutoFit/>
          </a:bodyPr>
          <a:lstStyle/>
          <a:p>
            <a:pPr algn="ctr"/>
            <a:r>
              <a:rPr lang="es-MX" sz="2200" b="1"/>
              <a:t>Gráficos de Barras</a:t>
            </a:r>
          </a:p>
        </p:txBody>
      </p:sp>
      <p:sp>
        <p:nvSpPr>
          <p:cNvPr id="10" name="TextBox 9">
            <a:extLst>
              <a:ext uri="{FF2B5EF4-FFF2-40B4-BE49-F238E27FC236}">
                <a16:creationId xmlns:a16="http://schemas.microsoft.com/office/drawing/2014/main" id="{8ECDD887-A3CB-4A50-8671-41C5FA5696C8}"/>
              </a:ext>
            </a:extLst>
          </p:cNvPr>
          <p:cNvSpPr txBox="1"/>
          <p:nvPr/>
        </p:nvSpPr>
        <p:spPr>
          <a:xfrm>
            <a:off x="914400" y="4622800"/>
            <a:ext cx="3060700" cy="1320800"/>
          </a:xfrm>
          <a:prstGeom prst="rect">
            <a:avLst/>
          </a:prstGeom>
          <a:noFill/>
        </p:spPr>
        <p:txBody>
          <a:bodyPr vertOverflow="overflow" vert="horz" wrap="square" rtlCol="0" anchor="t">
            <a:spAutoFit/>
          </a:bodyPr>
          <a:lstStyle/>
          <a:p>
            <a:pPr algn="ctr"/>
            <a:r>
              <a:rPr lang="es-ES" sz="1600">
                <a:solidFill>
                  <a:srgbClr val="595959"/>
                </a:solidFill>
                <a:latin typeface="Calibri"/>
                <a:cs typeface="Calibri"/>
              </a:rPr>
              <a:t>Los gráficos de barras representan datos comparativos. Permiten visualizar rápidamente diferencias de cantidades y son útiles para mostrar criterios de comparación entre diferentes categorías.</a:t>
            </a:r>
            <a:endParaRPr lang="es-MX" sz="1600">
              <a:solidFill>
                <a:srgbClr val="595959"/>
              </a:solidFill>
              <a:latin typeface="Calibri"/>
              <a:cs typeface="Calibri"/>
            </a:endParaRPr>
          </a:p>
        </p:txBody>
      </p:sp>
      <p:sp>
        <p:nvSpPr>
          <p:cNvPr id="11" name="TextBox 10">
            <a:extLst>
              <a:ext uri="{FF2B5EF4-FFF2-40B4-BE49-F238E27FC236}">
                <a16:creationId xmlns:a16="http://schemas.microsoft.com/office/drawing/2014/main" id="{E6CCD009-BAD3-4BEC-97AB-ED744107362B}"/>
              </a:ext>
            </a:extLst>
          </p:cNvPr>
          <p:cNvSpPr txBox="1"/>
          <p:nvPr/>
        </p:nvSpPr>
        <p:spPr>
          <a:xfrm>
            <a:off x="4559300" y="3822700"/>
            <a:ext cx="3060700" cy="736600"/>
          </a:xfrm>
          <a:prstGeom prst="rect">
            <a:avLst/>
          </a:prstGeom>
          <a:noFill/>
        </p:spPr>
        <p:txBody>
          <a:bodyPr vertOverflow="overflow" vert="horz" wrap="square" rtlCol="0" anchor="b" anchorCtr="1">
            <a:spAutoFit/>
          </a:bodyPr>
          <a:lstStyle/>
          <a:p>
            <a:pPr algn="ctr"/>
            <a:r>
              <a:rPr lang="es-MX" sz="2200" b="1"/>
              <a:t>Gráficos Circulares</a:t>
            </a:r>
          </a:p>
        </p:txBody>
      </p:sp>
      <p:sp>
        <p:nvSpPr>
          <p:cNvPr id="12" name="TextBox 11">
            <a:extLst>
              <a:ext uri="{FF2B5EF4-FFF2-40B4-BE49-F238E27FC236}">
                <a16:creationId xmlns:a16="http://schemas.microsoft.com/office/drawing/2014/main" id="{C37BA6C5-6A10-4A4A-B4FA-F1F8E2F9A697}"/>
              </a:ext>
            </a:extLst>
          </p:cNvPr>
          <p:cNvSpPr txBox="1"/>
          <p:nvPr/>
        </p:nvSpPr>
        <p:spPr>
          <a:xfrm>
            <a:off x="4559300" y="4610100"/>
            <a:ext cx="3060700" cy="1320800"/>
          </a:xfrm>
          <a:prstGeom prst="rect">
            <a:avLst/>
          </a:prstGeom>
          <a:noFill/>
        </p:spPr>
        <p:txBody>
          <a:bodyPr vertOverflow="overflow" vert="horz" wrap="square" rtlCol="0" anchor="t">
            <a:spAutoFit/>
          </a:bodyPr>
          <a:lstStyle/>
          <a:p>
            <a:pPr algn="ctr"/>
            <a:r>
              <a:rPr lang="es-ES" sz="1600">
                <a:solidFill>
                  <a:srgbClr val="595959"/>
                </a:solidFill>
                <a:latin typeface="Calibri"/>
                <a:cs typeface="Calibri"/>
              </a:rPr>
              <a:t>Los gráficos circulares son ideales para mostrar proporciones en un todo. Su diseño facilita la interpretación de partes frente a un conjunto completo, siendo útil en resúmenes.</a:t>
            </a:r>
            <a:endParaRPr lang="es-MX" sz="1600">
              <a:solidFill>
                <a:srgbClr val="595959"/>
              </a:solidFill>
              <a:latin typeface="Calibri"/>
              <a:cs typeface="Calibri"/>
            </a:endParaRPr>
          </a:p>
        </p:txBody>
      </p:sp>
      <p:sp>
        <p:nvSpPr>
          <p:cNvPr id="13" name="TextBox 12">
            <a:extLst>
              <a:ext uri="{FF2B5EF4-FFF2-40B4-BE49-F238E27FC236}">
                <a16:creationId xmlns:a16="http://schemas.microsoft.com/office/drawing/2014/main" id="{3A9F37D5-304B-4E8B-BB6E-C1898653363D}"/>
              </a:ext>
            </a:extLst>
          </p:cNvPr>
          <p:cNvSpPr txBox="1"/>
          <p:nvPr/>
        </p:nvSpPr>
        <p:spPr>
          <a:xfrm>
            <a:off x="8204200" y="3810000"/>
            <a:ext cx="3060700" cy="736600"/>
          </a:xfrm>
          <a:prstGeom prst="rect">
            <a:avLst/>
          </a:prstGeom>
          <a:noFill/>
        </p:spPr>
        <p:txBody>
          <a:bodyPr vertOverflow="overflow" vert="horz" wrap="square" rtlCol="0" anchor="b" anchorCtr="1">
            <a:spAutoFit/>
          </a:bodyPr>
          <a:lstStyle/>
          <a:p>
            <a:pPr algn="ctr"/>
            <a:r>
              <a:rPr lang="es-MX" sz="2200" b="1"/>
              <a:t>Gráficos de Líneas</a:t>
            </a:r>
          </a:p>
        </p:txBody>
      </p:sp>
      <p:sp>
        <p:nvSpPr>
          <p:cNvPr id="14" name="TextBox 13">
            <a:extLst>
              <a:ext uri="{FF2B5EF4-FFF2-40B4-BE49-F238E27FC236}">
                <a16:creationId xmlns:a16="http://schemas.microsoft.com/office/drawing/2014/main" id="{F2FD6D80-AAA9-4720-8AC7-B5777AF8134E}"/>
              </a:ext>
            </a:extLst>
          </p:cNvPr>
          <p:cNvSpPr txBox="1"/>
          <p:nvPr/>
        </p:nvSpPr>
        <p:spPr>
          <a:xfrm>
            <a:off x="8204200" y="4610100"/>
            <a:ext cx="3060700" cy="1320800"/>
          </a:xfrm>
          <a:prstGeom prst="rect">
            <a:avLst/>
          </a:prstGeom>
          <a:noFill/>
        </p:spPr>
        <p:txBody>
          <a:bodyPr vertOverflow="overflow" vert="horz" wrap="square" rtlCol="0" anchor="t">
            <a:spAutoFit/>
          </a:bodyPr>
          <a:lstStyle/>
          <a:p>
            <a:pPr algn="ctr"/>
            <a:r>
              <a:rPr lang="es-ES" sz="1600">
                <a:solidFill>
                  <a:srgbClr val="595959"/>
                </a:solidFill>
                <a:latin typeface="Calibri"/>
                <a:cs typeface="Calibri"/>
              </a:rPr>
              <a:t>Estos gráficos son perfectos para representar tendencias a lo largo del tiempo. Proporcionan una forma visual efectiva para observar cambios y patrones en los datos.</a:t>
            </a:r>
            <a:endParaRPr lang="es-MX" sz="1600">
              <a:solidFill>
                <a:srgbClr val="595959"/>
              </a:solidFill>
              <a:latin typeface="Calibri"/>
              <a:cs typeface="Calibri"/>
            </a:endParaRPr>
          </a:p>
        </p:txBody>
      </p:sp>
    </p:spTree>
    <p:extLst>
      <p:ext uri="{BB962C8B-B14F-4D97-AF65-F5344CB8AC3E}">
        <p14:creationId xmlns:p14="http://schemas.microsoft.com/office/powerpoint/2010/main" val="197653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0"/>
          <p:cNvGraphicFramePr/>
          <p:nvPr/>
        </p:nvGraphicFramePr>
        <p:xfrm>
          <a:off x="749300" y="1727200"/>
          <a:ext cx="2032000"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p:cNvGraphicFramePr/>
          <p:nvPr/>
        </p:nvGraphicFramePr>
        <p:xfrm>
          <a:off x="8724900" y="1739900"/>
          <a:ext cx="2032000"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2"/>
          <p:cNvGraphicFramePr/>
          <p:nvPr/>
        </p:nvGraphicFramePr>
        <p:xfrm>
          <a:off x="3365500" y="1739900"/>
          <a:ext cx="2032000" cy="167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3"/>
          <p:cNvGraphicFramePr/>
          <p:nvPr/>
        </p:nvGraphicFramePr>
        <p:xfrm>
          <a:off x="6146800" y="1739900"/>
          <a:ext cx="2032000" cy="1676400"/>
        </p:xfrm>
        <a:graphic>
          <a:graphicData uri="http://schemas.openxmlformats.org/drawingml/2006/chart">
            <c:chart xmlns:c="http://schemas.openxmlformats.org/drawingml/2006/chart" xmlns:r="http://schemas.openxmlformats.org/officeDocument/2006/relationships" r:id="rId6"/>
          </a:graphicData>
        </a:graphic>
      </p:graphicFrame>
      <p:sp>
        <p:nvSpPr>
          <p:cNvPr id="25" name="Slide Number Placeholder 0"/>
          <p:cNvSpPr>
            <a:spLocks noGrp="1"/>
          </p:cNvSpPr>
          <p:nvPr>
            <p:ph type="sldNum" sz="quarter" idx="4294967295"/>
          </p:nvPr>
        </p:nvSpPr>
        <p:spPr>
          <a:xfrm>
            <a:off x="11569700" y="6350000"/>
            <a:ext cx="609600" cy="355600"/>
          </a:xfrm>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a:solidFill>
                  <a:srgbClr val="FFFFFF"/>
                </a:solidFill>
                <a:latin typeface="Open Sans"/>
                <a:ea typeface="Open Sans"/>
                <a:cs typeface="Open Sans"/>
              </a:rPr>
              <a:pPr algn="ctr"/>
              <a:t>11</a:t>
            </a:fld>
            <a:endParaRPr lang="en-US" sz="1210">
              <a:solidFill>
                <a:srgbClr val="FFFFFF"/>
              </a:solidFill>
              <a:latin typeface="Open Sans"/>
              <a:ea typeface="Open Sans"/>
              <a:cs typeface="Open Sans"/>
            </a:endParaRPr>
          </a:p>
        </p:txBody>
      </p:sp>
      <p:sp>
        <p:nvSpPr>
          <p:cNvPr id="6" name="TextBox 5">
            <a:extLst>
              <a:ext uri="{FF2B5EF4-FFF2-40B4-BE49-F238E27FC236}">
                <a16:creationId xmlns:a16="http://schemas.microsoft.com/office/drawing/2014/main" id="{53E3B6E2-4800-4A27-9D7C-85C1DAEA779F}"/>
              </a:ext>
            </a:extLst>
          </p:cNvPr>
          <p:cNvSpPr txBox="1"/>
          <p:nvPr/>
        </p:nvSpPr>
        <p:spPr>
          <a:xfrm>
            <a:off x="596900" y="571500"/>
            <a:ext cx="10363200" cy="952500"/>
          </a:xfrm>
          <a:prstGeom prst="rect">
            <a:avLst/>
          </a:prstGeom>
          <a:noFill/>
        </p:spPr>
        <p:txBody>
          <a:bodyPr vertOverflow="overflow" vert="horz" wrap="square" rtlCol="0" anchor="t" anchorCtr="0">
            <a:spAutoFit/>
          </a:bodyPr>
          <a:lstStyle/>
          <a:p>
            <a:r>
              <a:rPr lang="es-MX" sz="4400">
                <a:latin typeface="Montserrat ExtraBold"/>
              </a:rPr>
              <a:t>GRÁFICOS RESUMEN</a:t>
            </a:r>
          </a:p>
        </p:txBody>
      </p:sp>
      <p:sp>
        <p:nvSpPr>
          <p:cNvPr id="7" name="TextBox 6">
            <a:extLst>
              <a:ext uri="{FF2B5EF4-FFF2-40B4-BE49-F238E27FC236}">
                <a16:creationId xmlns:a16="http://schemas.microsoft.com/office/drawing/2014/main" id="{CD0C6DD7-6B60-4E97-954B-FC61E5D83E98}"/>
              </a:ext>
            </a:extLst>
          </p:cNvPr>
          <p:cNvSpPr txBox="1"/>
          <p:nvPr/>
        </p:nvSpPr>
        <p:spPr>
          <a:xfrm>
            <a:off x="1308100" y="2349500"/>
            <a:ext cx="914400" cy="457200"/>
          </a:xfrm>
          <a:prstGeom prst="rect">
            <a:avLst/>
          </a:prstGeom>
          <a:noFill/>
        </p:spPr>
        <p:txBody>
          <a:bodyPr vertOverflow="overflow" vert="horz" wrap="square" rtlCol="0" anchor="ctr" anchorCtr="1">
            <a:spAutoFit/>
          </a:bodyPr>
          <a:lstStyle/>
          <a:p>
            <a:pPr algn="ctr"/>
            <a:r>
              <a:rPr lang="es-MX" sz="2400">
                <a:latin typeface="Montserrat ExtraBold"/>
              </a:rPr>
              <a:t>20%</a:t>
            </a:r>
          </a:p>
        </p:txBody>
      </p:sp>
      <p:sp>
        <p:nvSpPr>
          <p:cNvPr id="8" name="TextBox 7">
            <a:extLst>
              <a:ext uri="{FF2B5EF4-FFF2-40B4-BE49-F238E27FC236}">
                <a16:creationId xmlns:a16="http://schemas.microsoft.com/office/drawing/2014/main" id="{952A1BF4-3D32-4975-A5D2-FA469B567FC8}"/>
              </a:ext>
            </a:extLst>
          </p:cNvPr>
          <p:cNvSpPr txBox="1"/>
          <p:nvPr/>
        </p:nvSpPr>
        <p:spPr>
          <a:xfrm>
            <a:off x="9283700" y="2349500"/>
            <a:ext cx="914400" cy="457200"/>
          </a:xfrm>
          <a:prstGeom prst="rect">
            <a:avLst/>
          </a:prstGeom>
          <a:noFill/>
        </p:spPr>
        <p:txBody>
          <a:bodyPr vertOverflow="overflow" vert="horz" wrap="square" rtlCol="0" anchor="ctr" anchorCtr="1">
            <a:spAutoFit/>
          </a:bodyPr>
          <a:lstStyle/>
          <a:p>
            <a:pPr algn="ctr"/>
            <a:r>
              <a:rPr lang="es-MX" sz="2400">
                <a:latin typeface="Montserrat ExtraBold"/>
              </a:rPr>
              <a:t>30%</a:t>
            </a:r>
          </a:p>
        </p:txBody>
      </p:sp>
      <p:sp>
        <p:nvSpPr>
          <p:cNvPr id="9" name="TextBox 8">
            <a:extLst>
              <a:ext uri="{FF2B5EF4-FFF2-40B4-BE49-F238E27FC236}">
                <a16:creationId xmlns:a16="http://schemas.microsoft.com/office/drawing/2014/main" id="{1F870E4D-28CE-40D4-A241-6FBF72EBCD6E}"/>
              </a:ext>
            </a:extLst>
          </p:cNvPr>
          <p:cNvSpPr txBox="1"/>
          <p:nvPr/>
        </p:nvSpPr>
        <p:spPr>
          <a:xfrm>
            <a:off x="3911600" y="2349500"/>
            <a:ext cx="914400" cy="457200"/>
          </a:xfrm>
          <a:prstGeom prst="rect">
            <a:avLst/>
          </a:prstGeom>
          <a:noFill/>
        </p:spPr>
        <p:txBody>
          <a:bodyPr vertOverflow="overflow" vert="horz" wrap="square" rtlCol="0" anchor="ctr" anchorCtr="1">
            <a:spAutoFit/>
          </a:bodyPr>
          <a:lstStyle/>
          <a:p>
            <a:pPr algn="ctr"/>
            <a:r>
              <a:rPr lang="es-MX" sz="2400">
                <a:latin typeface="Montserrat ExtraBold"/>
              </a:rPr>
              <a:t>50%</a:t>
            </a:r>
          </a:p>
        </p:txBody>
      </p:sp>
      <p:sp>
        <p:nvSpPr>
          <p:cNvPr id="10" name="TextBox 9">
            <a:extLst>
              <a:ext uri="{FF2B5EF4-FFF2-40B4-BE49-F238E27FC236}">
                <a16:creationId xmlns:a16="http://schemas.microsoft.com/office/drawing/2014/main" id="{7EBEDB81-752F-460C-BABE-FBDC93BFC82A}"/>
              </a:ext>
            </a:extLst>
          </p:cNvPr>
          <p:cNvSpPr txBox="1"/>
          <p:nvPr/>
        </p:nvSpPr>
        <p:spPr>
          <a:xfrm>
            <a:off x="6692900" y="2349500"/>
            <a:ext cx="914400" cy="457200"/>
          </a:xfrm>
          <a:prstGeom prst="rect">
            <a:avLst/>
          </a:prstGeom>
          <a:noFill/>
        </p:spPr>
        <p:txBody>
          <a:bodyPr vertOverflow="overflow" vert="horz" wrap="square" rtlCol="0" anchor="ctr" anchorCtr="1">
            <a:spAutoFit/>
          </a:bodyPr>
          <a:lstStyle/>
          <a:p>
            <a:pPr algn="ctr"/>
            <a:r>
              <a:rPr lang="es-MX" sz="2400">
                <a:latin typeface="Montserrat ExtraBold"/>
              </a:rPr>
              <a:t>100%</a:t>
            </a:r>
          </a:p>
        </p:txBody>
      </p:sp>
      <p:sp>
        <p:nvSpPr>
          <p:cNvPr id="11" name="TextBox 10">
            <a:extLst>
              <a:ext uri="{FF2B5EF4-FFF2-40B4-BE49-F238E27FC236}">
                <a16:creationId xmlns:a16="http://schemas.microsoft.com/office/drawing/2014/main" id="{869E86C4-72BD-4C8E-B5AC-95F446D34498}"/>
              </a:ext>
            </a:extLst>
          </p:cNvPr>
          <p:cNvSpPr txBox="1"/>
          <p:nvPr/>
        </p:nvSpPr>
        <p:spPr>
          <a:xfrm>
            <a:off x="571500" y="3530600"/>
            <a:ext cx="2387600" cy="482600"/>
          </a:xfrm>
          <a:prstGeom prst="rect">
            <a:avLst/>
          </a:prstGeom>
          <a:noFill/>
        </p:spPr>
        <p:txBody>
          <a:bodyPr vertOverflow="overflow" vert="horz" wrap="square" rtlCol="0" anchor="b" anchorCtr="1">
            <a:spAutoFit/>
          </a:bodyPr>
          <a:lstStyle/>
          <a:p>
            <a:pPr algn="ctr"/>
            <a:r>
              <a:rPr lang="es-MX" sz="1250" b="1"/>
              <a:t>ERRORES DE IMPRESIÓN</a:t>
            </a:r>
          </a:p>
        </p:txBody>
      </p:sp>
      <p:sp>
        <p:nvSpPr>
          <p:cNvPr id="12" name="TextBox 11">
            <a:extLst>
              <a:ext uri="{FF2B5EF4-FFF2-40B4-BE49-F238E27FC236}">
                <a16:creationId xmlns:a16="http://schemas.microsoft.com/office/drawing/2014/main" id="{035D78FD-CF88-4B09-ACCD-96D6F9CDC1C7}"/>
              </a:ext>
            </a:extLst>
          </p:cNvPr>
          <p:cNvSpPr txBox="1"/>
          <p:nvPr/>
        </p:nvSpPr>
        <p:spPr>
          <a:xfrm>
            <a:off x="571500" y="4127500"/>
            <a:ext cx="2387600" cy="2400300"/>
          </a:xfrm>
          <a:prstGeom prst="rect">
            <a:avLst/>
          </a:prstGeom>
          <a:noFill/>
        </p:spPr>
        <p:txBody>
          <a:bodyPr vertOverflow="overflow" vert="horz" wrap="square" rtlCol="0" anchor="t">
            <a:spAutoFit/>
          </a:bodyPr>
          <a:lstStyle/>
          <a:p>
            <a:pPr algn="ctr"/>
            <a:r>
              <a:rPr lang="es-ES" sz="1200">
                <a:latin typeface="Open Sans"/>
                <a:ea typeface="Open Sans"/>
                <a:cs typeface="Open Sans"/>
              </a:rPr>
              <a:t>El 20% de las impresiones resultan ser incorrectas, lo que subraya la importancia de revisar configuraciones antes de la impresión.</a:t>
            </a:r>
            <a:endParaRPr lang="es-MX" sz="1200">
              <a:latin typeface="Open Sans"/>
              <a:ea typeface="Open Sans"/>
              <a:cs typeface="Open Sans"/>
            </a:endParaRPr>
          </a:p>
        </p:txBody>
      </p:sp>
      <p:sp>
        <p:nvSpPr>
          <p:cNvPr id="13" name="TextBox 12">
            <a:extLst>
              <a:ext uri="{FF2B5EF4-FFF2-40B4-BE49-F238E27FC236}">
                <a16:creationId xmlns:a16="http://schemas.microsoft.com/office/drawing/2014/main" id="{88F19764-4F0C-4B01-8FFE-EA1493A962E5}"/>
              </a:ext>
            </a:extLst>
          </p:cNvPr>
          <p:cNvSpPr txBox="1"/>
          <p:nvPr/>
        </p:nvSpPr>
        <p:spPr>
          <a:xfrm>
            <a:off x="8547100" y="3530600"/>
            <a:ext cx="2387600" cy="482600"/>
          </a:xfrm>
          <a:prstGeom prst="rect">
            <a:avLst/>
          </a:prstGeom>
          <a:noFill/>
        </p:spPr>
        <p:txBody>
          <a:bodyPr vertOverflow="overflow" vert="horz" wrap="square" rtlCol="0" anchor="b" anchorCtr="1">
            <a:spAutoFit/>
          </a:bodyPr>
          <a:lstStyle/>
          <a:p>
            <a:pPr algn="ctr"/>
            <a:r>
              <a:rPr lang="es-MX" sz="1250" b="1"/>
              <a:t>AHORRO DE PAPEL</a:t>
            </a:r>
          </a:p>
        </p:txBody>
      </p:sp>
      <p:sp>
        <p:nvSpPr>
          <p:cNvPr id="14" name="TextBox 13">
            <a:extLst>
              <a:ext uri="{FF2B5EF4-FFF2-40B4-BE49-F238E27FC236}">
                <a16:creationId xmlns:a16="http://schemas.microsoft.com/office/drawing/2014/main" id="{684F20FD-FAFD-40B1-96C7-1396E7329719}"/>
              </a:ext>
            </a:extLst>
          </p:cNvPr>
          <p:cNvSpPr txBox="1"/>
          <p:nvPr/>
        </p:nvSpPr>
        <p:spPr>
          <a:xfrm>
            <a:off x="8547100" y="4127500"/>
            <a:ext cx="2387600" cy="2400300"/>
          </a:xfrm>
          <a:prstGeom prst="rect">
            <a:avLst/>
          </a:prstGeom>
          <a:noFill/>
        </p:spPr>
        <p:txBody>
          <a:bodyPr vertOverflow="overflow" vert="horz" wrap="square" rtlCol="0" anchor="t">
            <a:spAutoFit/>
          </a:bodyPr>
          <a:lstStyle/>
          <a:p>
            <a:pPr algn="ctr"/>
            <a:r>
              <a:rPr lang="es-ES" sz="1200">
                <a:latin typeface="Open Sans"/>
                <a:ea typeface="Open Sans"/>
                <a:cs typeface="Open Sans"/>
              </a:rPr>
              <a:t>Imprimir a doble cara permite un ahorro del 30%, contribuyendo a la sostenibilidad ambiental y reduciendo costos.</a:t>
            </a:r>
            <a:endParaRPr lang="es-MX" sz="1200">
              <a:latin typeface="Open Sans"/>
              <a:ea typeface="Open Sans"/>
              <a:cs typeface="Open Sans"/>
            </a:endParaRPr>
          </a:p>
        </p:txBody>
      </p:sp>
      <p:sp>
        <p:nvSpPr>
          <p:cNvPr id="15" name="TextBox 14">
            <a:extLst>
              <a:ext uri="{FF2B5EF4-FFF2-40B4-BE49-F238E27FC236}">
                <a16:creationId xmlns:a16="http://schemas.microsoft.com/office/drawing/2014/main" id="{1959FB0D-9558-44B5-B9AC-7BD4A395B78F}"/>
              </a:ext>
            </a:extLst>
          </p:cNvPr>
          <p:cNvSpPr txBox="1"/>
          <p:nvPr/>
        </p:nvSpPr>
        <p:spPr>
          <a:xfrm>
            <a:off x="3187700" y="3530600"/>
            <a:ext cx="2387600" cy="482600"/>
          </a:xfrm>
          <a:prstGeom prst="rect">
            <a:avLst/>
          </a:prstGeom>
          <a:noFill/>
        </p:spPr>
        <p:txBody>
          <a:bodyPr vertOverflow="overflow" vert="horz" wrap="square" rtlCol="0" anchor="b" anchorCtr="1">
            <a:spAutoFit/>
          </a:bodyPr>
          <a:lstStyle/>
          <a:p>
            <a:pPr algn="ctr"/>
            <a:r>
              <a:rPr lang="es-MX" sz="1250" b="1"/>
              <a:t>DOCUMENTOS REVISADOS</a:t>
            </a:r>
          </a:p>
        </p:txBody>
      </p:sp>
      <p:sp>
        <p:nvSpPr>
          <p:cNvPr id="16" name="TextBox 15">
            <a:extLst>
              <a:ext uri="{FF2B5EF4-FFF2-40B4-BE49-F238E27FC236}">
                <a16:creationId xmlns:a16="http://schemas.microsoft.com/office/drawing/2014/main" id="{B58EC414-6D85-40ED-A8E5-449DE6944D94}"/>
              </a:ext>
            </a:extLst>
          </p:cNvPr>
          <p:cNvSpPr txBox="1"/>
          <p:nvPr/>
        </p:nvSpPr>
        <p:spPr>
          <a:xfrm>
            <a:off x="3187700" y="4127500"/>
            <a:ext cx="2387600" cy="2400300"/>
          </a:xfrm>
          <a:prstGeom prst="rect">
            <a:avLst/>
          </a:prstGeom>
          <a:noFill/>
        </p:spPr>
        <p:txBody>
          <a:bodyPr vertOverflow="overflow" vert="horz" wrap="square" rtlCol="0" anchor="t">
            <a:spAutoFit/>
          </a:bodyPr>
          <a:lstStyle/>
          <a:p>
            <a:pPr algn="ctr"/>
            <a:r>
              <a:rPr lang="es-ES" sz="1200">
                <a:latin typeface="Open Sans"/>
                <a:ea typeface="Open Sans"/>
                <a:cs typeface="Open Sans"/>
              </a:rPr>
              <a:t>El 50% de los documentos son revisados en vista previa, indicando su importancia en un proceso de impresión eficaz.</a:t>
            </a:r>
            <a:endParaRPr lang="es-MX" sz="1200">
              <a:latin typeface="Open Sans"/>
              <a:ea typeface="Open Sans"/>
              <a:cs typeface="Open Sans"/>
            </a:endParaRPr>
          </a:p>
        </p:txBody>
      </p:sp>
      <p:sp>
        <p:nvSpPr>
          <p:cNvPr id="17" name="TextBox 16">
            <a:extLst>
              <a:ext uri="{FF2B5EF4-FFF2-40B4-BE49-F238E27FC236}">
                <a16:creationId xmlns:a16="http://schemas.microsoft.com/office/drawing/2014/main" id="{9C4FB857-3D7E-4C0D-B761-03519A1EE385}"/>
              </a:ext>
            </a:extLst>
          </p:cNvPr>
          <p:cNvSpPr txBox="1"/>
          <p:nvPr/>
        </p:nvSpPr>
        <p:spPr>
          <a:xfrm>
            <a:off x="5969000" y="3517900"/>
            <a:ext cx="2387600" cy="482600"/>
          </a:xfrm>
          <a:prstGeom prst="rect">
            <a:avLst/>
          </a:prstGeom>
          <a:noFill/>
        </p:spPr>
        <p:txBody>
          <a:bodyPr vertOverflow="overflow" vert="horz" wrap="square" rtlCol="0" anchor="b" anchorCtr="1">
            <a:spAutoFit/>
          </a:bodyPr>
          <a:lstStyle/>
          <a:p>
            <a:pPr algn="ctr"/>
            <a:r>
              <a:rPr lang="es-MX" sz="1250" b="1"/>
              <a:t>CONFIGURACIÓN OPTIMIZADA</a:t>
            </a:r>
          </a:p>
        </p:txBody>
      </p:sp>
      <p:sp>
        <p:nvSpPr>
          <p:cNvPr id="18" name="TextBox 17">
            <a:extLst>
              <a:ext uri="{FF2B5EF4-FFF2-40B4-BE49-F238E27FC236}">
                <a16:creationId xmlns:a16="http://schemas.microsoft.com/office/drawing/2014/main" id="{655A4B81-8E92-4FA1-B13B-91AFE66BF1C9}"/>
              </a:ext>
            </a:extLst>
          </p:cNvPr>
          <p:cNvSpPr txBox="1"/>
          <p:nvPr/>
        </p:nvSpPr>
        <p:spPr>
          <a:xfrm>
            <a:off x="5969000" y="4127500"/>
            <a:ext cx="2387600" cy="2400300"/>
          </a:xfrm>
          <a:prstGeom prst="rect">
            <a:avLst/>
          </a:prstGeom>
          <a:noFill/>
        </p:spPr>
        <p:txBody>
          <a:bodyPr vertOverflow="overflow" vert="horz" wrap="square" rtlCol="0" anchor="t">
            <a:spAutoFit/>
          </a:bodyPr>
          <a:lstStyle/>
          <a:p>
            <a:pPr algn="ctr"/>
            <a:r>
              <a:rPr lang="es-ES" sz="1200">
                <a:latin typeface="Open Sans"/>
                <a:ea typeface="Open Sans"/>
                <a:cs typeface="Open Sans"/>
              </a:rPr>
              <a:t>El 100% de los documentos optimizados son más propensos a ser impresos correctamente, garantizando que todo el contenido esté en su lugar.</a:t>
            </a:r>
            <a:endParaRPr lang="es-MX" sz="1200">
              <a:latin typeface="Open Sans"/>
              <a:ea typeface="Open Sans"/>
              <a:cs typeface="Open Sans"/>
            </a:endParaRPr>
          </a:p>
        </p:txBody>
      </p:sp>
    </p:spTree>
    <p:extLst>
      <p:ext uri="{BB962C8B-B14F-4D97-AF65-F5344CB8AC3E}">
        <p14:creationId xmlns:p14="http://schemas.microsoft.com/office/powerpoint/2010/main" val="3249246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BCB0-013B-3E18-0363-B74C2AB614AB}"/>
              </a:ext>
            </a:extLst>
          </p:cNvPr>
          <p:cNvSpPr>
            <a:spLocks noGrp="1"/>
          </p:cNvSpPr>
          <p:nvPr>
            <p:ph type="title"/>
          </p:nvPr>
        </p:nvSpPr>
        <p:spPr>
          <a:xfrm>
            <a:off x="599015" y="575019"/>
            <a:ext cx="6600681" cy="1325563"/>
          </a:xfrm>
        </p:spPr>
        <p:txBody>
          <a:bodyPr/>
          <a:lstStyle/>
          <a:p>
            <a:r>
              <a:rPr lang="es-MX" sz="4000" dirty="0"/>
              <a:t>Módulo 6. </a:t>
            </a:r>
            <a:br>
              <a:rPr lang="es-MX" sz="4000" dirty="0"/>
            </a:br>
            <a:r>
              <a:rPr lang="es-MX" sz="4000" dirty="0"/>
              <a:t>Configuración de Página</a:t>
            </a:r>
          </a:p>
        </p:txBody>
      </p:sp>
      <p:sp>
        <p:nvSpPr>
          <p:cNvPr id="3" name="Footer Placeholder 2">
            <a:extLst>
              <a:ext uri="{FF2B5EF4-FFF2-40B4-BE49-F238E27FC236}">
                <a16:creationId xmlns:a16="http://schemas.microsoft.com/office/drawing/2014/main" id="{FD76E270-358C-527B-6A82-F0619FF1E82D}"/>
              </a:ext>
            </a:extLst>
          </p:cNvPr>
          <p:cNvSpPr>
            <a:spLocks noGrp="1"/>
          </p:cNvSpPr>
          <p:nvPr>
            <p:ph type="ftr" sz="quarter" idx="10"/>
          </p:nvPr>
        </p:nvSpPr>
        <p:spPr/>
        <p:txBody>
          <a:bodyPr/>
          <a:lstStyle/>
          <a:p>
            <a:r>
              <a:rPr lang="en-ID" dirty="0"/>
              <a:t> </a:t>
            </a:r>
          </a:p>
        </p:txBody>
      </p:sp>
      <p:sp>
        <p:nvSpPr>
          <p:cNvPr id="4" name="Slide Number Placeholder 3">
            <a:extLst>
              <a:ext uri="{FF2B5EF4-FFF2-40B4-BE49-F238E27FC236}">
                <a16:creationId xmlns:a16="http://schemas.microsoft.com/office/drawing/2014/main" id="{14186FCC-273C-7DBE-1565-BB98261DFBD2}"/>
              </a:ext>
            </a:extLst>
          </p:cNvPr>
          <p:cNvSpPr>
            <a:spLocks noGrp="1"/>
          </p:cNvSpPr>
          <p:nvPr>
            <p:ph type="sldNum" sz="quarter" idx="11"/>
          </p:nvPr>
        </p:nvSpPr>
        <p:spPr/>
        <p:txBody>
          <a:bodyPr/>
          <a:lstStyle/>
          <a:p>
            <a:fld id="{CF6F24BE-8BEB-403A-BDCC-38E201D0662D}" type="slidenum">
              <a:rPr lang="en-ID" smtClean="0"/>
              <a:pPr/>
              <a:t>12</a:t>
            </a:fld>
            <a:endParaRPr lang="en-ID" dirty="0"/>
          </a:p>
        </p:txBody>
      </p:sp>
      <p:sp>
        <p:nvSpPr>
          <p:cNvPr id="6" name="Text Placeholder 5">
            <a:extLst>
              <a:ext uri="{FF2B5EF4-FFF2-40B4-BE49-F238E27FC236}">
                <a16:creationId xmlns:a16="http://schemas.microsoft.com/office/drawing/2014/main" id="{90CA6BD5-4C33-E0EA-0A5C-C7CA3463C857}"/>
              </a:ext>
            </a:extLst>
          </p:cNvPr>
          <p:cNvSpPr>
            <a:spLocks noGrp="1"/>
          </p:cNvSpPr>
          <p:nvPr>
            <p:ph type="body" sz="quarter" idx="13"/>
          </p:nvPr>
        </p:nvSpPr>
        <p:spPr>
          <a:xfrm>
            <a:off x="599016" y="2379957"/>
            <a:ext cx="5965414" cy="4209101"/>
          </a:xfrm>
        </p:spPr>
        <p:txBody>
          <a:bodyPr/>
          <a:lstStyle/>
          <a:p>
            <a:pPr algn="just"/>
            <a:r>
              <a:rPr lang="es-ES" dirty="0"/>
              <a:t>La configuración de página en Excel es esencial para obtener impresiones de calidad. Asegura que los documentos se alineen con las expectativas profesionales. Al establecer márgenes correctamente y elegir la orientación adecuada, se mejora la presentabilidad. Esto es crucial al trabajar en informes, presentaciones y otros documentos que se distribuyen físicamente.</a:t>
            </a:r>
            <a:endParaRPr lang="es-MX" dirty="0"/>
          </a:p>
        </p:txBody>
      </p:sp>
      <p:sp>
        <p:nvSpPr>
          <p:cNvPr id="7" name="Text Placeholder 6">
            <a:extLst>
              <a:ext uri="{FF2B5EF4-FFF2-40B4-BE49-F238E27FC236}">
                <a16:creationId xmlns:a16="http://schemas.microsoft.com/office/drawing/2014/main" id="{E365F07B-16E9-ABF5-16EF-338DFB6DA066}"/>
              </a:ext>
            </a:extLst>
          </p:cNvPr>
          <p:cNvSpPr>
            <a:spLocks noGrp="1"/>
          </p:cNvSpPr>
          <p:nvPr>
            <p:ph type="body" sz="quarter" idx="17"/>
          </p:nvPr>
        </p:nvSpPr>
        <p:spPr>
          <a:xfrm>
            <a:off x="508106" y="1900582"/>
            <a:ext cx="4634868" cy="369600"/>
          </a:xfrm>
        </p:spPr>
        <p:txBody>
          <a:bodyPr/>
          <a:lstStyle/>
          <a:p>
            <a:r>
              <a:rPr lang="es-ES" dirty="0"/>
              <a:t>IMPORTANCIA DE LA CONFIGURACIÓN DE PÁGINA</a:t>
            </a:r>
            <a:endParaRPr lang="es-MX" dirty="0"/>
          </a:p>
        </p:txBody>
      </p:sp>
      <p:pic>
        <p:nvPicPr>
          <p:cNvPr id="11" name="Picture 10">
            <a:extLst>
              <a:ext uri="{FF2B5EF4-FFF2-40B4-BE49-F238E27FC236}">
                <a16:creationId xmlns:a16="http://schemas.microsoft.com/office/drawing/2014/main" id="{A5E2B2B2-2015-7B4A-A97F-822C89D34F65}"/>
              </a:ext>
            </a:extLst>
          </p:cNvPr>
          <p:cNvPicPr>
            <a:picLocks noChangeAspect="1"/>
          </p:cNvPicPr>
          <p:nvPr/>
        </p:nvPicPr>
        <p:blipFill>
          <a:blip r:embed="rId2"/>
          <a:stretch>
            <a:fillRect/>
          </a:stretch>
        </p:blipFill>
        <p:spPr>
          <a:xfrm>
            <a:off x="6913898" y="2501636"/>
            <a:ext cx="4439902" cy="2953444"/>
          </a:xfrm>
          <a:prstGeom prst="rect">
            <a:avLst/>
          </a:prstGeom>
        </p:spPr>
      </p:pic>
    </p:spTree>
    <p:extLst>
      <p:ext uri="{BB962C8B-B14F-4D97-AF65-F5344CB8AC3E}">
        <p14:creationId xmlns:p14="http://schemas.microsoft.com/office/powerpoint/2010/main" val="120061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5423-8C0F-AF34-4164-7719F7D2B728}"/>
              </a:ext>
            </a:extLst>
          </p:cNvPr>
          <p:cNvSpPr>
            <a:spLocks noGrp="1"/>
          </p:cNvSpPr>
          <p:nvPr>
            <p:ph type="title"/>
          </p:nvPr>
        </p:nvSpPr>
        <p:spPr>
          <a:xfrm>
            <a:off x="760447" y="573741"/>
            <a:ext cx="10270873" cy="726141"/>
          </a:xfrm>
        </p:spPr>
        <p:txBody>
          <a:bodyPr/>
          <a:lstStyle/>
          <a:p>
            <a:r>
              <a:rPr lang="es-MX" dirty="0"/>
              <a:t>Opciones de Configuración</a:t>
            </a:r>
          </a:p>
        </p:txBody>
      </p:sp>
      <p:sp>
        <p:nvSpPr>
          <p:cNvPr id="3" name="Footer Placeholder 2">
            <a:extLst>
              <a:ext uri="{FF2B5EF4-FFF2-40B4-BE49-F238E27FC236}">
                <a16:creationId xmlns:a16="http://schemas.microsoft.com/office/drawing/2014/main" id="{BBDFB64A-E368-3025-14BB-7B6EB081FEF1}"/>
              </a:ext>
            </a:extLst>
          </p:cNvPr>
          <p:cNvSpPr>
            <a:spLocks noGrp="1"/>
          </p:cNvSpPr>
          <p:nvPr>
            <p:ph type="ftr" sz="quarter" idx="10"/>
          </p:nvPr>
        </p:nvSpPr>
        <p:spPr/>
        <p:txBody>
          <a:bodyPr/>
          <a:lstStyle/>
          <a:p>
            <a:endParaRPr lang="en-ID" dirty="0"/>
          </a:p>
          <a:p>
            <a:endParaRPr lang="en-ID" dirty="0"/>
          </a:p>
        </p:txBody>
      </p:sp>
      <p:sp>
        <p:nvSpPr>
          <p:cNvPr id="4" name="Slide Number Placeholder 3">
            <a:extLst>
              <a:ext uri="{FF2B5EF4-FFF2-40B4-BE49-F238E27FC236}">
                <a16:creationId xmlns:a16="http://schemas.microsoft.com/office/drawing/2014/main" id="{ECA65493-2E53-4F14-CB14-3152559461E3}"/>
              </a:ext>
            </a:extLst>
          </p:cNvPr>
          <p:cNvSpPr>
            <a:spLocks noGrp="1"/>
          </p:cNvSpPr>
          <p:nvPr>
            <p:ph type="sldNum" sz="quarter" idx="11"/>
          </p:nvPr>
        </p:nvSpPr>
        <p:spPr/>
        <p:txBody>
          <a:bodyPr/>
          <a:lstStyle/>
          <a:p>
            <a:fld id="{CF6F24BE-8BEB-403A-BDCC-38E201D0662D}" type="slidenum">
              <a:rPr lang="en-ID" smtClean="0"/>
              <a:pPr/>
              <a:t>13</a:t>
            </a:fld>
            <a:endParaRPr lang="en-ID"/>
          </a:p>
        </p:txBody>
      </p:sp>
      <p:sp>
        <p:nvSpPr>
          <p:cNvPr id="5" name="Text Placeholder 4">
            <a:extLst>
              <a:ext uri="{FF2B5EF4-FFF2-40B4-BE49-F238E27FC236}">
                <a16:creationId xmlns:a16="http://schemas.microsoft.com/office/drawing/2014/main" id="{4E2319A4-3085-9DCA-16E4-91C7F7D613CF}"/>
              </a:ext>
            </a:extLst>
          </p:cNvPr>
          <p:cNvSpPr>
            <a:spLocks noGrp="1"/>
          </p:cNvSpPr>
          <p:nvPr>
            <p:ph type="body" sz="quarter" idx="13"/>
          </p:nvPr>
        </p:nvSpPr>
        <p:spPr/>
        <p:txBody>
          <a:bodyPr/>
          <a:lstStyle/>
          <a:p>
            <a:r>
              <a:rPr lang="es-ES" sz="2000" dirty="0"/>
              <a:t>Los márgenes son fundamentales para definir el espacio en blanco alrededor del contenido. Excel permite ajustar márgenes estrechos, normales o anchos, lo que influye en la cantidad de datos que se pueden visualizar en una página.</a:t>
            </a:r>
            <a:endParaRPr lang="es-MX" sz="2000" dirty="0"/>
          </a:p>
        </p:txBody>
      </p:sp>
      <p:sp>
        <p:nvSpPr>
          <p:cNvPr id="6" name="Text Placeholder 5">
            <a:extLst>
              <a:ext uri="{FF2B5EF4-FFF2-40B4-BE49-F238E27FC236}">
                <a16:creationId xmlns:a16="http://schemas.microsoft.com/office/drawing/2014/main" id="{F4449CD7-E1E6-C8F2-0A3D-721859DDDD1B}"/>
              </a:ext>
            </a:extLst>
          </p:cNvPr>
          <p:cNvSpPr>
            <a:spLocks noGrp="1"/>
          </p:cNvSpPr>
          <p:nvPr>
            <p:ph type="body" sz="quarter" idx="14"/>
          </p:nvPr>
        </p:nvSpPr>
        <p:spPr/>
        <p:txBody>
          <a:bodyPr/>
          <a:lstStyle/>
          <a:p>
            <a:r>
              <a:rPr lang="es-ES" sz="2000" dirty="0"/>
              <a:t>La orientación de la página puede ser vertical u horizontal, dependiendo del tipo de contenido. Elegir la orientación correcta es vital para maximizar el uso del espacio y garantizar que todos los elementos se impriman sin cortes.</a:t>
            </a:r>
            <a:endParaRPr lang="es-MX" sz="2000" dirty="0"/>
          </a:p>
        </p:txBody>
      </p:sp>
      <p:sp>
        <p:nvSpPr>
          <p:cNvPr id="7" name="Text Placeholder 6">
            <a:extLst>
              <a:ext uri="{FF2B5EF4-FFF2-40B4-BE49-F238E27FC236}">
                <a16:creationId xmlns:a16="http://schemas.microsoft.com/office/drawing/2014/main" id="{96C62E6C-FE2C-428A-96F6-4517331198E9}"/>
              </a:ext>
            </a:extLst>
          </p:cNvPr>
          <p:cNvSpPr>
            <a:spLocks noGrp="1"/>
          </p:cNvSpPr>
          <p:nvPr>
            <p:ph type="body" sz="quarter" idx="15"/>
          </p:nvPr>
        </p:nvSpPr>
        <p:spPr/>
        <p:txBody>
          <a:bodyPr/>
          <a:lstStyle/>
          <a:p>
            <a:r>
              <a:rPr lang="es-MX"/>
              <a:t>MÁRGENES</a:t>
            </a:r>
          </a:p>
        </p:txBody>
      </p:sp>
      <p:sp>
        <p:nvSpPr>
          <p:cNvPr id="8" name="Text Placeholder 7">
            <a:extLst>
              <a:ext uri="{FF2B5EF4-FFF2-40B4-BE49-F238E27FC236}">
                <a16:creationId xmlns:a16="http://schemas.microsoft.com/office/drawing/2014/main" id="{62AD067D-5324-DF9E-4ADC-DA2264777446}"/>
              </a:ext>
            </a:extLst>
          </p:cNvPr>
          <p:cNvSpPr>
            <a:spLocks noGrp="1"/>
          </p:cNvSpPr>
          <p:nvPr>
            <p:ph type="body" sz="quarter" idx="16"/>
          </p:nvPr>
        </p:nvSpPr>
        <p:spPr/>
        <p:txBody>
          <a:bodyPr/>
          <a:lstStyle/>
          <a:p>
            <a:r>
              <a:rPr lang="es-MX"/>
              <a:t>ORIENTACIÓN</a:t>
            </a:r>
          </a:p>
        </p:txBody>
      </p:sp>
      <p:sp>
        <p:nvSpPr>
          <p:cNvPr id="9" name="Text Placeholder 8">
            <a:extLst>
              <a:ext uri="{FF2B5EF4-FFF2-40B4-BE49-F238E27FC236}">
                <a16:creationId xmlns:a16="http://schemas.microsoft.com/office/drawing/2014/main" id="{523DECEB-F653-73EB-90B6-C548ED0BC20D}"/>
              </a:ext>
            </a:extLst>
          </p:cNvPr>
          <p:cNvSpPr>
            <a:spLocks noGrp="1"/>
          </p:cNvSpPr>
          <p:nvPr>
            <p:ph type="body" sz="quarter" idx="17"/>
          </p:nvPr>
        </p:nvSpPr>
        <p:spPr/>
        <p:txBody>
          <a:bodyPr/>
          <a:lstStyle/>
          <a:p>
            <a:r>
              <a:rPr lang="es-ES" sz="2000" dirty="0"/>
              <a:t>Excel ofrece diferentes tamaños de papel, como A4 y carta, cada uno adecuado para distintos tipos de documentos. Seleccionar el tamaño correcto es importante para asegurar la compatibilidad con impresoras y estándares de impresión.</a:t>
            </a:r>
            <a:endParaRPr lang="es-MX" sz="2000" dirty="0"/>
          </a:p>
        </p:txBody>
      </p:sp>
      <p:sp>
        <p:nvSpPr>
          <p:cNvPr id="10" name="Text Placeholder 9">
            <a:extLst>
              <a:ext uri="{FF2B5EF4-FFF2-40B4-BE49-F238E27FC236}">
                <a16:creationId xmlns:a16="http://schemas.microsoft.com/office/drawing/2014/main" id="{D6D2735C-8F85-6179-85AB-04BDC1CCA25A}"/>
              </a:ext>
            </a:extLst>
          </p:cNvPr>
          <p:cNvSpPr>
            <a:spLocks noGrp="1"/>
          </p:cNvSpPr>
          <p:nvPr>
            <p:ph type="body" sz="quarter" idx="18"/>
          </p:nvPr>
        </p:nvSpPr>
        <p:spPr/>
        <p:txBody>
          <a:bodyPr/>
          <a:lstStyle/>
          <a:p>
            <a:r>
              <a:rPr lang="es-MX"/>
              <a:t>TAMAÑO DE PAPEL</a:t>
            </a:r>
          </a:p>
        </p:txBody>
      </p:sp>
    </p:spTree>
    <p:extLst>
      <p:ext uri="{BB962C8B-B14F-4D97-AF65-F5344CB8AC3E}">
        <p14:creationId xmlns:p14="http://schemas.microsoft.com/office/powerpoint/2010/main" val="141231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2EDE-9DD2-6BAD-6A79-E96F4402CE6F}"/>
              </a:ext>
            </a:extLst>
          </p:cNvPr>
          <p:cNvSpPr>
            <a:spLocks noGrp="1"/>
          </p:cNvSpPr>
          <p:nvPr>
            <p:ph type="title"/>
          </p:nvPr>
        </p:nvSpPr>
        <p:spPr/>
        <p:txBody>
          <a:bodyPr/>
          <a:lstStyle/>
          <a:p>
            <a:r>
              <a:rPr lang="es-MX" dirty="0"/>
              <a:t>Consejos de Impresión</a:t>
            </a:r>
          </a:p>
        </p:txBody>
      </p:sp>
      <p:sp>
        <p:nvSpPr>
          <p:cNvPr id="3" name="Footer Placeholder 2">
            <a:extLst>
              <a:ext uri="{FF2B5EF4-FFF2-40B4-BE49-F238E27FC236}">
                <a16:creationId xmlns:a16="http://schemas.microsoft.com/office/drawing/2014/main" id="{D7986B24-CCE5-E84B-6D5E-22F3007E22B6}"/>
              </a:ext>
            </a:extLst>
          </p:cNvPr>
          <p:cNvSpPr>
            <a:spLocks noGrp="1"/>
          </p:cNvSpPr>
          <p:nvPr>
            <p:ph type="ftr" sz="quarter" idx="10"/>
          </p:nvPr>
        </p:nvSpPr>
        <p:spPr/>
        <p:txBody>
          <a:bodyPr/>
          <a:lstStyle/>
          <a:p>
            <a:r>
              <a:rPr lang="en-ID"/>
              <a:t>DOMINIO DE EXCEL</a:t>
            </a:r>
            <a:endParaRPr lang="en-ID" dirty="0"/>
          </a:p>
        </p:txBody>
      </p:sp>
      <p:sp>
        <p:nvSpPr>
          <p:cNvPr id="4" name="Slide Number Placeholder 3">
            <a:extLst>
              <a:ext uri="{FF2B5EF4-FFF2-40B4-BE49-F238E27FC236}">
                <a16:creationId xmlns:a16="http://schemas.microsoft.com/office/drawing/2014/main" id="{A18EBD33-BA77-86A4-EF23-9D731FF34C70}"/>
              </a:ext>
            </a:extLst>
          </p:cNvPr>
          <p:cNvSpPr>
            <a:spLocks noGrp="1"/>
          </p:cNvSpPr>
          <p:nvPr>
            <p:ph type="sldNum" sz="quarter" idx="11"/>
          </p:nvPr>
        </p:nvSpPr>
        <p:spPr/>
        <p:txBody>
          <a:bodyPr/>
          <a:lstStyle/>
          <a:p>
            <a:fld id="{CF6F24BE-8BEB-403A-BDCC-38E201D0662D}" type="slidenum">
              <a:rPr lang="en-ID" smtClean="0"/>
              <a:pPr/>
              <a:t>14</a:t>
            </a:fld>
            <a:endParaRPr lang="en-ID"/>
          </a:p>
        </p:txBody>
      </p:sp>
      <p:sp>
        <p:nvSpPr>
          <p:cNvPr id="7" name="Text Placeholder 6">
            <a:extLst>
              <a:ext uri="{FF2B5EF4-FFF2-40B4-BE49-F238E27FC236}">
                <a16:creationId xmlns:a16="http://schemas.microsoft.com/office/drawing/2014/main" id="{9F5C300A-4F50-3815-0ADA-2C023103D80A}"/>
              </a:ext>
            </a:extLst>
          </p:cNvPr>
          <p:cNvSpPr>
            <a:spLocks noGrp="1"/>
          </p:cNvSpPr>
          <p:nvPr>
            <p:ph type="body" sz="quarter" idx="15"/>
          </p:nvPr>
        </p:nvSpPr>
        <p:spPr/>
        <p:txBody>
          <a:bodyPr/>
          <a:lstStyle/>
          <a:p>
            <a:r>
              <a:rPr lang="es-ES" dirty="0"/>
              <a:t>La vista previa de impresión es una herramienta invaluable que permite revisar el diseño antes de imprimir. Esto asegura que todo el contenido esté correctamente alineado y evita errores sutiles pero costosos.</a:t>
            </a:r>
            <a:endParaRPr lang="es-MX" dirty="0"/>
          </a:p>
        </p:txBody>
      </p:sp>
      <p:sp>
        <p:nvSpPr>
          <p:cNvPr id="8" name="Text Placeholder 7">
            <a:extLst>
              <a:ext uri="{FF2B5EF4-FFF2-40B4-BE49-F238E27FC236}">
                <a16:creationId xmlns:a16="http://schemas.microsoft.com/office/drawing/2014/main" id="{30E6B3C6-80D4-E1A9-B399-AA01DA891D10}"/>
              </a:ext>
            </a:extLst>
          </p:cNvPr>
          <p:cNvSpPr>
            <a:spLocks noGrp="1"/>
          </p:cNvSpPr>
          <p:nvPr>
            <p:ph type="body" sz="quarter" idx="16"/>
          </p:nvPr>
        </p:nvSpPr>
        <p:spPr/>
        <p:txBody>
          <a:bodyPr/>
          <a:lstStyle/>
          <a:p>
            <a:r>
              <a:rPr lang="es-ES" sz="2000" dirty="0"/>
              <a:t>Configurar el área de impresión permite seleccionar qué partes del documento se imprimirán, lo que es útil para documentos extensos. Imprimir títulos en documentos de varias páginas mejora la coherencia y la legibilidad.</a:t>
            </a:r>
            <a:endParaRPr lang="es-MX" sz="2000" dirty="0"/>
          </a:p>
        </p:txBody>
      </p:sp>
      <p:sp>
        <p:nvSpPr>
          <p:cNvPr id="9" name="Text Placeholder 8">
            <a:extLst>
              <a:ext uri="{FF2B5EF4-FFF2-40B4-BE49-F238E27FC236}">
                <a16:creationId xmlns:a16="http://schemas.microsoft.com/office/drawing/2014/main" id="{E27CC298-9987-7B7D-CE21-98E7ADDCC72C}"/>
              </a:ext>
            </a:extLst>
          </p:cNvPr>
          <p:cNvSpPr>
            <a:spLocks noGrp="1"/>
          </p:cNvSpPr>
          <p:nvPr>
            <p:ph type="body" sz="quarter" idx="17"/>
          </p:nvPr>
        </p:nvSpPr>
        <p:spPr/>
        <p:txBody>
          <a:bodyPr/>
          <a:lstStyle/>
          <a:p>
            <a:r>
              <a:rPr lang="es-MX" dirty="0"/>
              <a:t>VISTA PREVIA DE IMPRESIÓN</a:t>
            </a:r>
          </a:p>
        </p:txBody>
      </p:sp>
      <p:sp>
        <p:nvSpPr>
          <p:cNvPr id="10" name="Text Placeholder 9">
            <a:extLst>
              <a:ext uri="{FF2B5EF4-FFF2-40B4-BE49-F238E27FC236}">
                <a16:creationId xmlns:a16="http://schemas.microsoft.com/office/drawing/2014/main" id="{02C5D4E9-8509-6BD9-FB48-877EC430F08D}"/>
              </a:ext>
            </a:extLst>
          </p:cNvPr>
          <p:cNvSpPr>
            <a:spLocks noGrp="1"/>
          </p:cNvSpPr>
          <p:nvPr>
            <p:ph type="body" sz="quarter" idx="18"/>
          </p:nvPr>
        </p:nvSpPr>
        <p:spPr/>
        <p:txBody>
          <a:bodyPr/>
          <a:lstStyle/>
          <a:p>
            <a:r>
              <a:rPr lang="es-ES" dirty="0"/>
              <a:t>AJUSTE DEL ÁREA DE IMPRESIÓN</a:t>
            </a:r>
            <a:endParaRPr lang="es-MX" dirty="0"/>
          </a:p>
        </p:txBody>
      </p:sp>
      <p:pic>
        <p:nvPicPr>
          <p:cNvPr id="1026" name="Picture 2" descr="How to Print a Web Page — the Way It Looks Onscreen">
            <a:extLst>
              <a:ext uri="{FF2B5EF4-FFF2-40B4-BE49-F238E27FC236}">
                <a16:creationId xmlns:a16="http://schemas.microsoft.com/office/drawing/2014/main" id="{E2D2C604-C7C9-0F1B-E278-56FE62C1C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94" y="467110"/>
            <a:ext cx="4122399" cy="352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31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0"/>
          <p:cNvGraphicFramePr>
            <a:graphicFrameLocks noGrp="1"/>
          </p:cNvGraphicFramePr>
          <p:nvPr/>
        </p:nvGraphicFramePr>
        <p:xfrm>
          <a:off x="853440" y="2438400"/>
          <a:ext cx="10363200" cy="2097024"/>
        </p:xfrm>
        <a:graphic>
          <a:graphicData uri="http://schemas.openxmlformats.org/drawingml/2006/table">
            <a:tbl>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524256">
                <a:tc>
                  <a:txBody>
                    <a:bodyPr/>
                    <a:lstStyle/>
                    <a:p>
                      <a:pPr marL="0" indent="0">
                        <a:buNone/>
                      </a:pPr>
                      <a:r>
                        <a:rPr lang="en-US" sz="1400" dirty="0">
                          <a:solidFill>
                            <a:srgbClr val="FFFFFF"/>
                          </a:solidFill>
                          <a:latin typeface="Open Sans" pitchFamily="34" charset="0"/>
                          <a:ea typeface="Open Sans" pitchFamily="34" charset="-122"/>
                          <a:cs typeface="Open Sans" pitchFamily="34" charset="-120"/>
                        </a:rPr>
                        <a:t>PRÁCTICA</a:t>
                      </a:r>
                      <a:endParaRPr lang="en-US" sz="14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0958F7"/>
                    </a:solidFill>
                  </a:tcPr>
                </a:tc>
                <a:tc>
                  <a:txBody>
                    <a:bodyPr/>
                    <a:lstStyle/>
                    <a:p>
                      <a:pPr marL="0" indent="0">
                        <a:buNone/>
                      </a:pPr>
                      <a:r>
                        <a:rPr lang="en-US" sz="1400" dirty="0">
                          <a:solidFill>
                            <a:srgbClr val="FFFFFF"/>
                          </a:solidFill>
                          <a:latin typeface="Open Sans" pitchFamily="34" charset="0"/>
                          <a:ea typeface="Open Sans" pitchFamily="34" charset="-122"/>
                          <a:cs typeface="Open Sans" pitchFamily="34" charset="-120"/>
                        </a:rPr>
                        <a:t>DESCRIPCIÓN</a:t>
                      </a:r>
                      <a:endParaRPr lang="en-US" sz="14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0958F7"/>
                    </a:solidFill>
                  </a:tcPr>
                </a:tc>
                <a:tc>
                  <a:txBody>
                    <a:bodyPr/>
                    <a:lstStyle/>
                    <a:p>
                      <a:pPr marL="0" indent="0">
                        <a:buNone/>
                      </a:pPr>
                      <a:r>
                        <a:rPr lang="en-US" sz="1400" dirty="0">
                          <a:solidFill>
                            <a:srgbClr val="FFFFFF"/>
                          </a:solidFill>
                          <a:latin typeface="Open Sans" pitchFamily="34" charset="0"/>
                          <a:ea typeface="Open Sans" pitchFamily="34" charset="-122"/>
                          <a:cs typeface="Open Sans" pitchFamily="34" charset="-120"/>
                        </a:rPr>
                        <a:t>CONSEJO</a:t>
                      </a:r>
                      <a:endParaRPr lang="en-US" sz="14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0958F7"/>
                    </a:solidFill>
                  </a:tcPr>
                </a:tc>
                <a:extLst>
                  <a:ext uri="{0D108BD9-81ED-4DB2-BD59-A6C34878D82A}">
                    <a16:rowId xmlns:a16="http://schemas.microsoft.com/office/drawing/2014/main" val="10000"/>
                  </a:ext>
                </a:extLst>
              </a:tr>
              <a:tr h="524256">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Revisar configuración</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Antes de imprimir, verifica todas las configuraciones de página.</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Utiliza la opción de vista previa.</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4256">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Usar títulos repetidos</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Incluir encabezados en cada página de documentos largos.</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Facilita la navegación.</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4256">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Ajustar márgenes</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Evitar márgenes excesivos para maximizar espacio.</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tc>
                  <a:txBody>
                    <a:bodyPr/>
                    <a:lstStyle/>
                    <a:p>
                      <a:pPr marL="0" indent="0">
                        <a:buNone/>
                      </a:pPr>
                      <a:r>
                        <a:rPr lang="en-US" sz="1200" dirty="0">
                          <a:solidFill>
                            <a:srgbClr val="232220"/>
                          </a:solidFill>
                          <a:latin typeface="Open Sans" pitchFamily="34" charset="0"/>
                          <a:ea typeface="Open Sans" pitchFamily="34" charset="-122"/>
                          <a:cs typeface="Open Sans" pitchFamily="34" charset="-120"/>
                        </a:rPr>
                        <a:t>Ajusta según el contenido.</a:t>
                      </a:r>
                      <a:endParaRPr lang="en-US" sz="1200" dirty="0">
                        <a:latin typeface="Open Sans" charset="0"/>
                        <a:ea typeface="Open Sans" charset="0"/>
                        <a:cs typeface="Open Sans" charset="0"/>
                      </a:endParaRPr>
                    </a:p>
                  </a:txBody>
                  <a:tcPr marL="73152" marR="73152" marT="73152" marB="73152" anchor="ctr">
                    <a:lnL w="12700" cap="flat" cmpd="sng" algn="ctr">
                      <a:solidFill>
                        <a:srgbClr val="2F2E2C"/>
                      </a:solidFill>
                      <a:prstDash val="solid"/>
                      <a:round/>
                      <a:headEnd type="none" w="med" len="med"/>
                      <a:tailEnd type="none" w="med" len="med"/>
                    </a:lnL>
                    <a:lnR w="12700" cap="flat" cmpd="sng" algn="ctr">
                      <a:solidFill>
                        <a:srgbClr val="2F2E2C"/>
                      </a:solidFill>
                      <a:prstDash val="solid"/>
                      <a:round/>
                      <a:headEnd type="none" w="med" len="med"/>
                      <a:tailEnd type="none" w="med" len="med"/>
                    </a:lnR>
                    <a:lnT w="12700" cap="flat" cmpd="sng" algn="ctr">
                      <a:solidFill>
                        <a:srgbClr val="2F2E2C"/>
                      </a:solidFill>
                      <a:prstDash val="solid"/>
                      <a:round/>
                      <a:headEnd type="none" w="med" len="med"/>
                      <a:tailEnd type="none" w="med" len="med"/>
                    </a:lnT>
                    <a:lnB w="12700" cap="flat" cmpd="sng" algn="ctr">
                      <a:solidFill>
                        <a:srgbClr val="2F2E2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Text 0"/>
          <p:cNvSpPr/>
          <p:nvPr/>
        </p:nvSpPr>
        <p:spPr>
          <a:xfrm>
            <a:off x="596900" y="571500"/>
            <a:ext cx="10363200" cy="952500"/>
          </a:xfrm>
          <a:prstGeom prst="rect">
            <a:avLst/>
          </a:prstGeom>
          <a:noFill/>
          <a:ln/>
        </p:spPr>
        <p:txBody>
          <a:bodyPr wrap="square" rtlCol="0" anchor="t"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4400">
                <a:latin typeface="Montserrat ExtraBold"/>
              </a:rPr>
              <a:t>TABLA DE MEJORES PRÁCTICAS</a:t>
            </a:r>
            <a:endParaRPr lang="en-US" sz="4400" dirty="0">
              <a:latin typeface="Montserrat ExtraBold"/>
            </a:endParaRPr>
          </a:p>
        </p:txBody>
      </p:sp>
      <p:sp>
        <p:nvSpPr>
          <p:cNvPr id="4" name="Shape 1"/>
          <p:cNvSpPr/>
          <p:nvPr/>
        </p:nvSpPr>
        <p:spPr>
          <a:xfrm>
            <a:off x="1219200" y="1219200"/>
            <a:ext cx="1219200" cy="1219200"/>
          </a:xfrm>
          <a:prstGeom prst="line">
            <a:avLst/>
          </a:prstGeom>
          <a:noFill/>
          <a:ln/>
        </p:spPr>
      </p:sp>
      <p:sp>
        <p:nvSpPr>
          <p:cNvPr id="25" name="Slide Number Placeholder 0"/>
          <p:cNvSpPr>
            <a:spLocks noGrp="1"/>
          </p:cNvSpPr>
          <p:nvPr>
            <p:ph type="sldNum" sz="quarter" idx="4294967295"/>
          </p:nvPr>
        </p:nvSpPr>
        <p:spPr>
          <a:xfrm>
            <a:off x="11569700" y="6350000"/>
            <a:ext cx="609600" cy="355600"/>
          </a:xfrm>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a:solidFill>
                  <a:srgbClr val="FFFFFF"/>
                </a:solidFill>
                <a:latin typeface="Open Sans"/>
                <a:ea typeface="Open Sans"/>
                <a:cs typeface="Open Sans"/>
              </a:rPr>
              <a:pPr algn="ctr"/>
              <a:t>15</a:t>
            </a:fld>
            <a:endParaRPr lang="en-US" sz="1210">
              <a:solidFill>
                <a:srgbClr val="FFFFFF"/>
              </a:solidFill>
              <a:latin typeface="Open Sans"/>
              <a:ea typeface="Open Sans"/>
              <a:cs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2B9C-6EFD-6573-713D-B2220B252899}"/>
              </a:ext>
            </a:extLst>
          </p:cNvPr>
          <p:cNvSpPr>
            <a:spLocks noGrp="1"/>
          </p:cNvSpPr>
          <p:nvPr>
            <p:ph type="title"/>
          </p:nvPr>
        </p:nvSpPr>
        <p:spPr>
          <a:xfrm>
            <a:off x="3343836" y="430306"/>
            <a:ext cx="3630706" cy="726696"/>
          </a:xfrm>
        </p:spPr>
        <p:txBody>
          <a:bodyPr/>
          <a:lstStyle/>
          <a:p>
            <a:r>
              <a:rPr lang="es-MX" dirty="0"/>
              <a:t>Bibliografía</a:t>
            </a:r>
          </a:p>
        </p:txBody>
      </p:sp>
      <p:sp>
        <p:nvSpPr>
          <p:cNvPr id="4" name="Text Placeholder 3">
            <a:extLst>
              <a:ext uri="{FF2B5EF4-FFF2-40B4-BE49-F238E27FC236}">
                <a16:creationId xmlns:a16="http://schemas.microsoft.com/office/drawing/2014/main" id="{34C69E55-E268-55DA-6106-F634CB3B1E94}"/>
              </a:ext>
            </a:extLst>
          </p:cNvPr>
          <p:cNvSpPr>
            <a:spLocks noGrp="1"/>
          </p:cNvSpPr>
          <p:nvPr>
            <p:ph type="body" sz="quarter" idx="16"/>
          </p:nvPr>
        </p:nvSpPr>
        <p:spPr>
          <a:xfrm>
            <a:off x="403412" y="2822114"/>
            <a:ext cx="10766612" cy="1454050"/>
          </a:xfrm>
        </p:spPr>
        <p:txBody>
          <a:bodyPr/>
          <a:lstStyle/>
          <a:p>
            <a:pPr marL="285750" indent="-285750">
              <a:lnSpc>
                <a:spcPct val="107000"/>
              </a:lnSpc>
              <a:spcAft>
                <a:spcPts val="800"/>
              </a:spcAft>
              <a:buFont typeface="Arial" panose="020B0604020202020204" pitchFamily="34" charset="0"/>
              <a:buChar char="•"/>
            </a:pPr>
            <a:r>
              <a:rPr lang="es-MX" sz="1800" kern="0" dirty="0" err="1">
                <a:effectLst/>
                <a:latin typeface="Arial" panose="020B0604020202020204" pitchFamily="34" charset="0"/>
                <a:ea typeface="Times New Roman" panose="02020603050405020304" pitchFamily="18" charset="0"/>
                <a:cs typeface="Times New Roman" panose="02020603050405020304" pitchFamily="18" charset="0"/>
              </a:rPr>
              <a:t>Handz</a:t>
            </a: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s-MX" sz="1800" kern="0" dirty="0" err="1">
                <a:effectLst/>
                <a:latin typeface="Arial" panose="020B0604020202020204" pitchFamily="34" charset="0"/>
                <a:ea typeface="Times New Roman" panose="02020603050405020304" pitchFamily="18" charset="0"/>
                <a:cs typeface="Times New Roman" panose="02020603050405020304" pitchFamily="18" charset="0"/>
              </a:rPr>
              <a:t>Valentin</a:t>
            </a: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 F. (2016). </a:t>
            </a:r>
            <a:r>
              <a:rPr lang="es-MX" sz="1800" i="1" kern="0" dirty="0">
                <a:effectLst/>
                <a:latin typeface="Arial" panose="020B0604020202020204" pitchFamily="34" charset="0"/>
                <a:ea typeface="Times New Roman" panose="02020603050405020304" pitchFamily="18" charset="0"/>
                <a:cs typeface="Times New Roman" panose="02020603050405020304" pitchFamily="18" charset="0"/>
              </a:rPr>
              <a:t>Excel 2016: Paso a paso</a:t>
            </a: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 (2ª edición actualizada). RC Libros.</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Cane, A. (2019). </a:t>
            </a:r>
            <a:r>
              <a:rPr lang="es-MX" sz="1800" i="1" kern="0" dirty="0">
                <a:effectLst/>
                <a:latin typeface="Arial" panose="020B0604020202020204" pitchFamily="34" charset="0"/>
                <a:ea typeface="Times New Roman" panose="02020603050405020304" pitchFamily="18" charset="0"/>
                <a:cs typeface="Times New Roman" panose="02020603050405020304" pitchFamily="18" charset="0"/>
              </a:rPr>
              <a:t>Excel 2019: Una guía completa para principiantes para aprender Excel 2019 paso a paso de la A </a:t>
            </a:r>
            <a:r>
              <a:rPr lang="es-MX" sz="1800" i="1" kern="0" dirty="0" err="1">
                <a:effectLst/>
                <a:latin typeface="Arial" panose="020B0604020202020204" pitchFamily="34" charset="0"/>
                <a:ea typeface="Times New Roman" panose="02020603050405020304" pitchFamily="18" charset="0"/>
                <a:cs typeface="Times New Roman" panose="02020603050405020304" pitchFamily="18" charset="0"/>
              </a:rPr>
              <a:t>a</a:t>
            </a:r>
            <a:r>
              <a:rPr lang="es-MX" sz="1800" i="1" kern="0" dirty="0">
                <a:effectLst/>
                <a:latin typeface="Arial" panose="020B0604020202020204" pitchFamily="34" charset="0"/>
                <a:ea typeface="Times New Roman" panose="02020603050405020304" pitchFamily="18" charset="0"/>
                <a:cs typeface="Times New Roman" panose="02020603050405020304" pitchFamily="18" charset="0"/>
              </a:rPr>
              <a:t> la Z (Libro En Español/Excel 2019 </a:t>
            </a:r>
            <a:r>
              <a:rPr lang="es-MX" sz="1800" i="1" kern="0" dirty="0" err="1">
                <a:effectLst/>
                <a:latin typeface="Arial" panose="020B0604020202020204" pitchFamily="34" charset="0"/>
                <a:ea typeface="Times New Roman" panose="02020603050405020304" pitchFamily="18" charset="0"/>
                <a:cs typeface="Times New Roman" panose="02020603050405020304" pitchFamily="18" charset="0"/>
              </a:rPr>
              <a:t>Spanish</a:t>
            </a:r>
            <a:r>
              <a:rPr lang="es-MX" sz="1800" i="1" kern="0" dirty="0">
                <a:effectLst/>
                <a:latin typeface="Arial" panose="020B0604020202020204" pitchFamily="34" charset="0"/>
                <a:ea typeface="Times New Roman" panose="02020603050405020304" pitchFamily="18" charset="0"/>
                <a:cs typeface="Times New Roman" panose="02020603050405020304" pitchFamily="18" charset="0"/>
              </a:rPr>
              <a:t> Book </a:t>
            </a:r>
            <a:r>
              <a:rPr lang="es-MX" sz="1800" i="1" kern="0" dirty="0" err="1">
                <a:effectLst/>
                <a:latin typeface="Arial" panose="020B0604020202020204" pitchFamily="34" charset="0"/>
                <a:ea typeface="Times New Roman" panose="02020603050405020304" pitchFamily="18" charset="0"/>
                <a:cs typeface="Times New Roman" panose="02020603050405020304" pitchFamily="18" charset="0"/>
              </a:rPr>
              <a:t>Version</a:t>
            </a:r>
            <a:r>
              <a:rPr lang="es-MX" sz="1800" i="1" kern="0" dirty="0">
                <a:effectLst/>
                <a:latin typeface="Arial" panose="020B0604020202020204" pitchFamily="34" charset="0"/>
                <a:ea typeface="Times New Roman" panose="02020603050405020304" pitchFamily="18" charset="0"/>
                <a:cs typeface="Times New Roman" panose="02020603050405020304" pitchFamily="18" charset="0"/>
              </a:rPr>
              <a:t>)</a:t>
            </a: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s-MX" sz="1800" kern="0" dirty="0" err="1">
                <a:effectLst/>
                <a:latin typeface="Arial" panose="020B0604020202020204" pitchFamily="34" charset="0"/>
                <a:ea typeface="Times New Roman" panose="02020603050405020304" pitchFamily="18" charset="0"/>
                <a:cs typeface="Times New Roman" panose="02020603050405020304" pitchFamily="18" charset="0"/>
              </a:rPr>
              <a:t>independently</a:t>
            </a: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s-MX" sz="1800" kern="0" dirty="0" err="1">
                <a:effectLst/>
                <a:latin typeface="Arial" panose="020B0604020202020204" pitchFamily="34" charset="0"/>
                <a:ea typeface="Times New Roman" panose="02020603050405020304" pitchFamily="18" charset="0"/>
                <a:cs typeface="Times New Roman" panose="02020603050405020304" pitchFamily="18" charset="0"/>
              </a:rPr>
              <a:t>published</a:t>
            </a:r>
            <a:r>
              <a:rPr lang="es-MX" sz="18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MX" sz="1800" dirty="0"/>
          </a:p>
        </p:txBody>
      </p:sp>
    </p:spTree>
    <p:extLst>
      <p:ext uri="{BB962C8B-B14F-4D97-AF65-F5344CB8AC3E}">
        <p14:creationId xmlns:p14="http://schemas.microsoft.com/office/powerpoint/2010/main" val="287467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2B9C-6EFD-6573-713D-B2220B252899}"/>
              </a:ext>
            </a:extLst>
          </p:cNvPr>
          <p:cNvSpPr>
            <a:spLocks noGrp="1"/>
          </p:cNvSpPr>
          <p:nvPr>
            <p:ph type="title"/>
          </p:nvPr>
        </p:nvSpPr>
        <p:spPr>
          <a:xfrm>
            <a:off x="3343835" y="430306"/>
            <a:ext cx="6678385" cy="726696"/>
          </a:xfrm>
        </p:spPr>
        <p:txBody>
          <a:bodyPr/>
          <a:lstStyle/>
          <a:p>
            <a:r>
              <a:rPr lang="es-MX" dirty="0"/>
              <a:t>Conclusiones</a:t>
            </a:r>
          </a:p>
        </p:txBody>
      </p:sp>
      <p:sp>
        <p:nvSpPr>
          <p:cNvPr id="4" name="Text Placeholder 3">
            <a:extLst>
              <a:ext uri="{FF2B5EF4-FFF2-40B4-BE49-F238E27FC236}">
                <a16:creationId xmlns:a16="http://schemas.microsoft.com/office/drawing/2014/main" id="{34C69E55-E268-55DA-6106-F634CB3B1E94}"/>
              </a:ext>
            </a:extLst>
          </p:cNvPr>
          <p:cNvSpPr>
            <a:spLocks noGrp="1"/>
          </p:cNvSpPr>
          <p:nvPr>
            <p:ph type="body" sz="quarter" idx="16"/>
          </p:nvPr>
        </p:nvSpPr>
        <p:spPr>
          <a:xfrm>
            <a:off x="421342" y="1244326"/>
            <a:ext cx="10766612" cy="5183368"/>
          </a:xfrm>
        </p:spPr>
        <p:txBody>
          <a:bodyPr/>
          <a:lstStyle/>
          <a:p>
            <a:pPr algn="just"/>
            <a:r>
              <a:rPr lang="es-ES" sz="1800" dirty="0"/>
              <a:t>A lo largo de este curso, hemos explorado una variedad de funcionalidades fundamentales que Excel ofrece, desde la manipulación básica de datos hasta la creación de gráficos informativos y la preparación de documentos para la impresión. Hemos visto cómo Excel no solo facilita la gestión de datos a través de fórmulas y funciones básicas como SUM, AVERAGE, MIN, y MAX, sino que también permite presentar esta información de manera visual y atractiva.</a:t>
            </a:r>
          </a:p>
          <a:p>
            <a:pPr algn="just"/>
            <a:r>
              <a:rPr lang="es-ES" sz="1800" dirty="0"/>
              <a:t>Cada módulo de este curso fue diseñado con el propósito de proporcionarles las herramientas necesarias para comenzar su viaje en el mundo de Excel, asegurando que cada participante pueda aplicar estos conocimientos en su contexto profesional o personal. Desde configurar adecuadamente la página para impresiones claras y profesionales hasta utilizar gráficos para hacer que la presentación de datos sea más comprensible, los conocimientos adquiridos aquí son esenciales para cualquier persona que busque mejorar su eficiencia en el manejo de información.</a:t>
            </a:r>
          </a:p>
          <a:p>
            <a:pPr algn="just"/>
            <a:r>
              <a:rPr lang="es-ES" sz="1800" dirty="0"/>
              <a:t>Esperamos que este curso haya despejado el camino para que descubran el potencial completo de Excel. Recuerden que la práctica constante es clave para dominar cualquier software; por lo tanto, les animamos a seguir explorando y experimentando con Excel. Aprovechen los recursos adicionales proporcionados, participen en foros de discusión y no duden en buscar ayuda cuando enfrenten desafíos.</a:t>
            </a:r>
          </a:p>
          <a:p>
            <a:pPr algn="just"/>
            <a:r>
              <a:rPr lang="es-ES" sz="1800" dirty="0"/>
              <a:t>En conclusión, el dominio de Excel abre una multitud de puertas en el ámbito laboral y académico. Les alentamos a utilizar las habilidades aprendidas como un trampolín hacia un aprendizaje más avanzado y a aplicarlas para mejorar sus procesos de trabajo, análisis de datos y toma de decisiones.</a:t>
            </a:r>
          </a:p>
          <a:p>
            <a:pPr algn="just"/>
            <a:r>
              <a:rPr lang="es-ES" sz="1800" dirty="0"/>
              <a:t>¡Gracias por participar en el Curso de Excel Básico y les deseamos éxito continuo en su camino hacia la competencia total en Excel!</a:t>
            </a:r>
            <a:endParaRPr lang="es-MX" sz="1800" dirty="0"/>
          </a:p>
        </p:txBody>
      </p:sp>
    </p:spTree>
    <p:extLst>
      <p:ext uri="{BB962C8B-B14F-4D97-AF65-F5344CB8AC3E}">
        <p14:creationId xmlns:p14="http://schemas.microsoft.com/office/powerpoint/2010/main" val="14404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2B9C-6EFD-6573-713D-B2220B252899}"/>
              </a:ext>
            </a:extLst>
          </p:cNvPr>
          <p:cNvSpPr>
            <a:spLocks noGrp="1"/>
          </p:cNvSpPr>
          <p:nvPr>
            <p:ph type="title"/>
          </p:nvPr>
        </p:nvSpPr>
        <p:spPr/>
        <p:txBody>
          <a:bodyPr/>
          <a:lstStyle/>
          <a:p>
            <a:r>
              <a:rPr lang="es-MX"/>
              <a:t>Bienvenido a Excel</a:t>
            </a:r>
          </a:p>
        </p:txBody>
      </p:sp>
      <p:sp>
        <p:nvSpPr>
          <p:cNvPr id="3" name="Text Placeholder 2">
            <a:extLst>
              <a:ext uri="{FF2B5EF4-FFF2-40B4-BE49-F238E27FC236}">
                <a16:creationId xmlns:a16="http://schemas.microsoft.com/office/drawing/2014/main" id="{2CFA3006-DD9E-BD79-DBDF-43EED0442B4B}"/>
              </a:ext>
            </a:extLst>
          </p:cNvPr>
          <p:cNvSpPr>
            <a:spLocks noGrp="1"/>
          </p:cNvSpPr>
          <p:nvPr>
            <p:ph type="body" sz="quarter" idx="13"/>
          </p:nvPr>
        </p:nvSpPr>
        <p:spPr/>
        <p:txBody>
          <a:bodyPr/>
          <a:lstStyle/>
          <a:p>
            <a:r>
              <a:rPr lang="es-MX"/>
              <a:t>Descripción General de Excel</a:t>
            </a:r>
          </a:p>
        </p:txBody>
      </p:sp>
      <p:sp>
        <p:nvSpPr>
          <p:cNvPr id="4" name="Text Placeholder 3">
            <a:extLst>
              <a:ext uri="{FF2B5EF4-FFF2-40B4-BE49-F238E27FC236}">
                <a16:creationId xmlns:a16="http://schemas.microsoft.com/office/drawing/2014/main" id="{34C69E55-E268-55DA-6106-F634CB3B1E94}"/>
              </a:ext>
            </a:extLst>
          </p:cNvPr>
          <p:cNvSpPr>
            <a:spLocks noGrp="1"/>
          </p:cNvSpPr>
          <p:nvPr>
            <p:ph type="body" sz="quarter" idx="16"/>
          </p:nvPr>
        </p:nvSpPr>
        <p:spPr/>
        <p:txBody>
          <a:bodyPr/>
          <a:lstStyle/>
          <a:p>
            <a:pPr algn="just"/>
            <a:r>
              <a:rPr lang="es-ES" dirty="0"/>
              <a:t>Excel es una herramienta de hojas de cálculo poderosa utilizada ampliamente en entornos académicos y profesionales. Facilita la manipulación de datos, el análisis y la visualización. Su interfaz intuitiva permite a los usuarios realizar tareas complejas con facilidad, desde cálculos básicos hasta análisis de datos detallados. Dominar Excel puede impulsar significativamente la productividad.</a:t>
            </a:r>
            <a:endParaRPr lang="es-MX" dirty="0"/>
          </a:p>
        </p:txBody>
      </p:sp>
      <p:pic>
        <p:nvPicPr>
          <p:cNvPr id="7" name="Picture Placeholder 6">
            <a:extLst>
              <a:ext uri="{FF2B5EF4-FFF2-40B4-BE49-F238E27FC236}">
                <a16:creationId xmlns:a16="http://schemas.microsoft.com/office/drawing/2014/main" id="{E0E75B3D-8A3C-EDDF-FFC2-724869D41F3B}"/>
              </a:ext>
            </a:extLst>
          </p:cNvPr>
          <p:cNvPicPr>
            <a:picLocks noGrp="1" noChangeAspect="1"/>
          </p:cNvPicPr>
          <p:nvPr>
            <p:ph type="pic" sz="quarter" idx="19"/>
          </p:nvPr>
        </p:nvPicPr>
        <p:blipFill>
          <a:blip r:embed="rId2"/>
          <a:srcRect l="28118" r="28118"/>
          <a:stretch>
            <a:fillRect/>
          </a:stretch>
        </p:blipFill>
        <p:spPr/>
      </p:pic>
    </p:spTree>
    <p:extLst>
      <p:ext uri="{BB962C8B-B14F-4D97-AF65-F5344CB8AC3E}">
        <p14:creationId xmlns:p14="http://schemas.microsoft.com/office/powerpoint/2010/main" val="35789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2B9C-6EFD-6573-713D-B2220B252899}"/>
              </a:ext>
            </a:extLst>
          </p:cNvPr>
          <p:cNvSpPr>
            <a:spLocks noGrp="1"/>
          </p:cNvSpPr>
          <p:nvPr>
            <p:ph type="title"/>
          </p:nvPr>
        </p:nvSpPr>
        <p:spPr/>
        <p:txBody>
          <a:bodyPr/>
          <a:lstStyle/>
          <a:p>
            <a:r>
              <a:rPr lang="es-MX" dirty="0"/>
              <a:t>Materiales y Objetivo</a:t>
            </a:r>
          </a:p>
        </p:txBody>
      </p:sp>
      <p:sp>
        <p:nvSpPr>
          <p:cNvPr id="3" name="Text Placeholder 2">
            <a:extLst>
              <a:ext uri="{FF2B5EF4-FFF2-40B4-BE49-F238E27FC236}">
                <a16:creationId xmlns:a16="http://schemas.microsoft.com/office/drawing/2014/main" id="{2CFA3006-DD9E-BD79-DBDF-43EED0442B4B}"/>
              </a:ext>
            </a:extLst>
          </p:cNvPr>
          <p:cNvSpPr>
            <a:spLocks noGrp="1"/>
          </p:cNvSpPr>
          <p:nvPr>
            <p:ph type="body" sz="quarter" idx="13"/>
          </p:nvPr>
        </p:nvSpPr>
        <p:spPr>
          <a:xfrm>
            <a:off x="2398058" y="1750672"/>
            <a:ext cx="5029201" cy="743178"/>
          </a:xfrm>
        </p:spPr>
        <p:txBody>
          <a:bodyPr/>
          <a:lstStyle/>
          <a:p>
            <a:r>
              <a:rPr lang="es-MX" dirty="0"/>
              <a:t>Materiales del Curso</a:t>
            </a:r>
          </a:p>
        </p:txBody>
      </p:sp>
      <p:sp>
        <p:nvSpPr>
          <p:cNvPr id="4" name="Text Placeholder 3">
            <a:extLst>
              <a:ext uri="{FF2B5EF4-FFF2-40B4-BE49-F238E27FC236}">
                <a16:creationId xmlns:a16="http://schemas.microsoft.com/office/drawing/2014/main" id="{34C69E55-E268-55DA-6106-F634CB3B1E94}"/>
              </a:ext>
            </a:extLst>
          </p:cNvPr>
          <p:cNvSpPr>
            <a:spLocks noGrp="1"/>
          </p:cNvSpPr>
          <p:nvPr>
            <p:ph type="body" sz="quarter" idx="16"/>
          </p:nvPr>
        </p:nvSpPr>
        <p:spPr>
          <a:xfrm>
            <a:off x="1138517" y="3069249"/>
            <a:ext cx="5029200" cy="3197080"/>
          </a:xfrm>
        </p:spPr>
        <p:txBody>
          <a:bodyPr/>
          <a:lstStyle/>
          <a:p>
            <a:pPr algn="just"/>
            <a:r>
              <a:rPr lang="es-ES" dirty="0"/>
              <a:t>En la plataforma en la sección de Materiales encontrarás los siguientes archivos que te servirán para este curso:</a:t>
            </a:r>
          </a:p>
          <a:p>
            <a:pPr marL="285750" indent="-285750" algn="l">
              <a:buFont typeface="Arial" panose="020B0604020202020204" pitchFamily="34" charset="0"/>
              <a:buChar char="•"/>
            </a:pPr>
            <a:r>
              <a:rPr lang="es-ES" dirty="0"/>
              <a:t>Presentación.</a:t>
            </a:r>
          </a:p>
          <a:p>
            <a:pPr marL="285750" indent="-285750" algn="l">
              <a:buFont typeface="Arial" panose="020B0604020202020204" pitchFamily="34" charset="0"/>
              <a:buChar char="•"/>
            </a:pPr>
            <a:r>
              <a:rPr lang="es-ES" dirty="0"/>
              <a:t>Primera Práctica de Excel Básico.</a:t>
            </a:r>
          </a:p>
          <a:p>
            <a:pPr marL="285750" indent="-285750" algn="l">
              <a:buFont typeface="Arial" panose="020B0604020202020204" pitchFamily="34" charset="0"/>
              <a:buChar char="•"/>
            </a:pPr>
            <a:r>
              <a:rPr lang="es-ES" dirty="0"/>
              <a:t>Guía de Información.</a:t>
            </a:r>
          </a:p>
          <a:p>
            <a:pPr marL="285750" indent="-285750" algn="l">
              <a:buFont typeface="Arial" panose="020B0604020202020204" pitchFamily="34" charset="0"/>
              <a:buChar char="•"/>
            </a:pPr>
            <a:r>
              <a:rPr lang="es-ES" dirty="0"/>
              <a:t>Guía de Actividades de Aprendizaje.</a:t>
            </a:r>
          </a:p>
          <a:p>
            <a:pPr marL="285750" indent="-285750" algn="l">
              <a:buFont typeface="Arial" panose="020B0604020202020204" pitchFamily="34" charset="0"/>
              <a:buChar char="•"/>
            </a:pPr>
            <a:r>
              <a:rPr lang="es-ES" dirty="0"/>
              <a:t>Calendario de  General de Actividades.</a:t>
            </a:r>
          </a:p>
          <a:p>
            <a:pPr marL="285750" indent="-285750" algn="l">
              <a:buFont typeface="Arial" panose="020B0604020202020204" pitchFamily="34" charset="0"/>
              <a:buChar char="•"/>
            </a:pPr>
            <a:r>
              <a:rPr lang="es-ES" dirty="0"/>
              <a:t>Reglamento del Foro de Discusión.</a:t>
            </a:r>
          </a:p>
          <a:p>
            <a:pPr marL="285750" indent="-285750" algn="l">
              <a:buFont typeface="Arial" panose="020B0604020202020204" pitchFamily="34" charset="0"/>
              <a:buChar char="•"/>
            </a:pPr>
            <a:r>
              <a:rPr lang="es-ES" dirty="0"/>
              <a:t>Guía para usar fórmulas y funciones en Inglés y en Español.</a:t>
            </a:r>
          </a:p>
          <a:p>
            <a:endParaRPr lang="es-MX" dirty="0"/>
          </a:p>
        </p:txBody>
      </p:sp>
      <p:sp>
        <p:nvSpPr>
          <p:cNvPr id="8" name="Text Placeholder 2">
            <a:extLst>
              <a:ext uri="{FF2B5EF4-FFF2-40B4-BE49-F238E27FC236}">
                <a16:creationId xmlns:a16="http://schemas.microsoft.com/office/drawing/2014/main" id="{8D48F063-4957-822C-6DF0-3AF97A5C946D}"/>
              </a:ext>
            </a:extLst>
          </p:cNvPr>
          <p:cNvSpPr txBox="1">
            <a:spLocks/>
          </p:cNvSpPr>
          <p:nvPr/>
        </p:nvSpPr>
        <p:spPr>
          <a:xfrm>
            <a:off x="7592785" y="1643246"/>
            <a:ext cx="5029201" cy="74317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Objetivo General</a:t>
            </a:r>
          </a:p>
        </p:txBody>
      </p:sp>
      <p:sp>
        <p:nvSpPr>
          <p:cNvPr id="9" name="Text Placeholder 3">
            <a:extLst>
              <a:ext uri="{FF2B5EF4-FFF2-40B4-BE49-F238E27FC236}">
                <a16:creationId xmlns:a16="http://schemas.microsoft.com/office/drawing/2014/main" id="{24C0B005-7AD5-F932-D15A-AF85EB5253E5}"/>
              </a:ext>
            </a:extLst>
          </p:cNvPr>
          <p:cNvSpPr txBox="1">
            <a:spLocks/>
          </p:cNvSpPr>
          <p:nvPr/>
        </p:nvSpPr>
        <p:spPr>
          <a:xfrm>
            <a:off x="6732492" y="2716803"/>
            <a:ext cx="5029200" cy="195098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tx1">
                    <a:lumMod val="65000"/>
                    <a:lumOff val="3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s-MX" sz="1800" b="0" i="0" u="none" strike="noStrike" baseline="0" dirty="0">
              <a:solidFill>
                <a:srgbClr val="000000"/>
              </a:solidFill>
              <a:latin typeface="Calibri" panose="020F0502020204030204" pitchFamily="34" charset="0"/>
            </a:endParaRPr>
          </a:p>
          <a:p>
            <a:pPr algn="just"/>
            <a:r>
              <a:rPr lang="es-ES" dirty="0"/>
              <a:t> Al término del curso se APLICARÁN habilidades y competencias en el manejo de Excel, de nivel básico, MANEJARÁN HERRAMIENTAS y funciones clave básicas y PARTICIPARÁN en dinámicas colaborativas que APOYARÁN una interacción social, efectiva y productiva en entornos laborales y educativos. </a:t>
            </a:r>
            <a:r>
              <a:rPr lang="es-ES"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97988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AF61-C285-BE43-78B7-D1FDFF70AB67}"/>
              </a:ext>
            </a:extLst>
          </p:cNvPr>
          <p:cNvSpPr>
            <a:spLocks noGrp="1"/>
          </p:cNvSpPr>
          <p:nvPr>
            <p:ph type="title"/>
          </p:nvPr>
        </p:nvSpPr>
        <p:spPr/>
        <p:txBody>
          <a:bodyPr/>
          <a:lstStyle/>
          <a:p>
            <a:r>
              <a:rPr lang="es-MX" dirty="0"/>
              <a:t>Temario</a:t>
            </a:r>
          </a:p>
        </p:txBody>
      </p:sp>
      <p:sp>
        <p:nvSpPr>
          <p:cNvPr id="4" name="Text Placeholder 3">
            <a:extLst>
              <a:ext uri="{FF2B5EF4-FFF2-40B4-BE49-F238E27FC236}">
                <a16:creationId xmlns:a16="http://schemas.microsoft.com/office/drawing/2014/main" id="{084361DF-83DA-E954-5225-87A1F16EB271}"/>
              </a:ext>
            </a:extLst>
          </p:cNvPr>
          <p:cNvSpPr>
            <a:spLocks noGrp="1"/>
          </p:cNvSpPr>
          <p:nvPr>
            <p:ph type="body" sz="quarter" idx="21"/>
          </p:nvPr>
        </p:nvSpPr>
        <p:spPr>
          <a:xfrm>
            <a:off x="4123888" y="3123457"/>
            <a:ext cx="2917371" cy="743178"/>
          </a:xfrm>
        </p:spPr>
        <p:txBody>
          <a:bodyPr/>
          <a:lstStyle/>
          <a:p>
            <a:r>
              <a:rPr lang="es-MX" dirty="0"/>
              <a:t>Módulo 2. Funciones y fórmulas Básicas</a:t>
            </a:r>
          </a:p>
        </p:txBody>
      </p:sp>
      <p:sp>
        <p:nvSpPr>
          <p:cNvPr id="8" name="Text Placeholder 7">
            <a:extLst>
              <a:ext uri="{FF2B5EF4-FFF2-40B4-BE49-F238E27FC236}">
                <a16:creationId xmlns:a16="http://schemas.microsoft.com/office/drawing/2014/main" id="{CDFBA385-4028-BC77-A84A-FF6541D1D758}"/>
              </a:ext>
            </a:extLst>
          </p:cNvPr>
          <p:cNvSpPr>
            <a:spLocks noGrp="1"/>
          </p:cNvSpPr>
          <p:nvPr>
            <p:ph type="body" sz="quarter" idx="22"/>
          </p:nvPr>
        </p:nvSpPr>
        <p:spPr>
          <a:xfrm>
            <a:off x="4747453" y="2072771"/>
            <a:ext cx="2917371" cy="743178"/>
          </a:xfrm>
        </p:spPr>
        <p:txBody>
          <a:bodyPr/>
          <a:lstStyle/>
          <a:p>
            <a:r>
              <a:rPr lang="es-ES" dirty="0"/>
              <a:t>Módulo 1. Introducción a Excel</a:t>
            </a:r>
            <a:endParaRPr lang="es-MX" dirty="0"/>
          </a:p>
        </p:txBody>
      </p:sp>
      <p:pic>
        <p:nvPicPr>
          <p:cNvPr id="2050" name="Picture 2" descr="Excel">
            <a:extLst>
              <a:ext uri="{FF2B5EF4-FFF2-40B4-BE49-F238E27FC236}">
                <a16:creationId xmlns:a16="http://schemas.microsoft.com/office/drawing/2014/main" id="{7FD5B893-6EFA-127F-2855-A19FB5811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710214" y="1710213"/>
            <a:ext cx="6858001" cy="34375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
            <a:extLst>
              <a:ext uri="{FF2B5EF4-FFF2-40B4-BE49-F238E27FC236}">
                <a16:creationId xmlns:a16="http://schemas.microsoft.com/office/drawing/2014/main" id="{1DEDD848-FD38-95B5-A4E0-21A63CB33597}"/>
              </a:ext>
            </a:extLst>
          </p:cNvPr>
          <p:cNvSpPr txBox="1">
            <a:spLocks/>
          </p:cNvSpPr>
          <p:nvPr/>
        </p:nvSpPr>
        <p:spPr>
          <a:xfrm>
            <a:off x="3814481" y="4364151"/>
            <a:ext cx="2917371" cy="743178"/>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Módulo 3. Formato de Celdas</a:t>
            </a:r>
          </a:p>
        </p:txBody>
      </p:sp>
      <p:sp>
        <p:nvSpPr>
          <p:cNvPr id="18" name="Text Placeholder 3">
            <a:extLst>
              <a:ext uri="{FF2B5EF4-FFF2-40B4-BE49-F238E27FC236}">
                <a16:creationId xmlns:a16="http://schemas.microsoft.com/office/drawing/2014/main" id="{3721A2E5-DDBA-5234-3B53-586477AD2684}"/>
              </a:ext>
            </a:extLst>
          </p:cNvPr>
          <p:cNvSpPr txBox="1">
            <a:spLocks/>
          </p:cNvSpPr>
          <p:nvPr/>
        </p:nvSpPr>
        <p:spPr>
          <a:xfrm>
            <a:off x="8682317" y="3057411"/>
            <a:ext cx="2917371" cy="743178"/>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Módulo 4. Manejo de Datos</a:t>
            </a:r>
          </a:p>
        </p:txBody>
      </p:sp>
      <p:sp>
        <p:nvSpPr>
          <p:cNvPr id="19" name="Text Placeholder 3">
            <a:extLst>
              <a:ext uri="{FF2B5EF4-FFF2-40B4-BE49-F238E27FC236}">
                <a16:creationId xmlns:a16="http://schemas.microsoft.com/office/drawing/2014/main" id="{D900FCE5-75D5-2B4E-653A-1C8DA901CAFA}"/>
              </a:ext>
            </a:extLst>
          </p:cNvPr>
          <p:cNvSpPr txBox="1">
            <a:spLocks/>
          </p:cNvSpPr>
          <p:nvPr/>
        </p:nvSpPr>
        <p:spPr>
          <a:xfrm>
            <a:off x="7886272" y="4194156"/>
            <a:ext cx="2917371" cy="743178"/>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Módulo 5. Creación de Gráficos</a:t>
            </a:r>
          </a:p>
        </p:txBody>
      </p:sp>
      <p:sp>
        <p:nvSpPr>
          <p:cNvPr id="20" name="Text Placeholder 3">
            <a:extLst>
              <a:ext uri="{FF2B5EF4-FFF2-40B4-BE49-F238E27FC236}">
                <a16:creationId xmlns:a16="http://schemas.microsoft.com/office/drawing/2014/main" id="{2F1A05BF-0FA2-9491-0DA6-B93873F8E8C2}"/>
              </a:ext>
            </a:extLst>
          </p:cNvPr>
          <p:cNvSpPr txBox="1">
            <a:spLocks/>
          </p:cNvSpPr>
          <p:nvPr/>
        </p:nvSpPr>
        <p:spPr>
          <a:xfrm>
            <a:off x="7431742" y="5354696"/>
            <a:ext cx="4419600" cy="743178"/>
          </a:xfrm>
          <a:prstGeom prst="rect">
            <a:avLst/>
          </a:prstGeom>
        </p:spPr>
        <p:txBody>
          <a:bodyPr vert="horz"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Módulo 6. </a:t>
            </a:r>
            <a:r>
              <a:rPr lang="es-ES" dirty="0"/>
              <a:t>Impresión, Configuración de Página y Evaluación Final</a:t>
            </a:r>
            <a:endParaRPr lang="es-MX" dirty="0"/>
          </a:p>
        </p:txBody>
      </p:sp>
    </p:spTree>
    <p:extLst>
      <p:ext uri="{BB962C8B-B14F-4D97-AF65-F5344CB8AC3E}">
        <p14:creationId xmlns:p14="http://schemas.microsoft.com/office/powerpoint/2010/main" val="97009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70E5-D632-D218-554C-1CA86217CB59}"/>
              </a:ext>
            </a:extLst>
          </p:cNvPr>
          <p:cNvSpPr>
            <a:spLocks noGrp="1"/>
          </p:cNvSpPr>
          <p:nvPr>
            <p:ph type="title"/>
          </p:nvPr>
        </p:nvSpPr>
        <p:spPr>
          <a:xfrm>
            <a:off x="451473" y="861401"/>
            <a:ext cx="5160433" cy="2926437"/>
          </a:xfrm>
        </p:spPr>
        <p:txBody>
          <a:bodyPr/>
          <a:lstStyle/>
          <a:p>
            <a:r>
              <a:rPr lang="es-MX" dirty="0"/>
              <a:t>Módulo 1</a:t>
            </a:r>
            <a:br>
              <a:rPr lang="es-MX" dirty="0"/>
            </a:br>
            <a:r>
              <a:rPr lang="es-MX" dirty="0"/>
              <a:t>Interfaz de Excel</a:t>
            </a:r>
          </a:p>
        </p:txBody>
      </p:sp>
      <p:sp>
        <p:nvSpPr>
          <p:cNvPr id="3" name="Footer Placeholder 2">
            <a:extLst>
              <a:ext uri="{FF2B5EF4-FFF2-40B4-BE49-F238E27FC236}">
                <a16:creationId xmlns:a16="http://schemas.microsoft.com/office/drawing/2014/main" id="{E5C0AEAE-3C41-6829-F2DD-7FA8CA617461}"/>
              </a:ext>
            </a:extLst>
          </p:cNvPr>
          <p:cNvSpPr>
            <a:spLocks noGrp="1"/>
          </p:cNvSpPr>
          <p:nvPr>
            <p:ph type="ftr" sz="quarter" idx="10"/>
          </p:nvPr>
        </p:nvSpPr>
        <p:spPr/>
        <p:txBody>
          <a:bodyPr/>
          <a:lstStyle/>
          <a:p>
            <a:r>
              <a:rPr lang="en-ID" dirty="0"/>
              <a:t>M1</a:t>
            </a:r>
          </a:p>
        </p:txBody>
      </p:sp>
      <p:sp>
        <p:nvSpPr>
          <p:cNvPr id="4" name="Slide Number Placeholder 3">
            <a:extLst>
              <a:ext uri="{FF2B5EF4-FFF2-40B4-BE49-F238E27FC236}">
                <a16:creationId xmlns:a16="http://schemas.microsoft.com/office/drawing/2014/main" id="{1D2EA86D-A0D3-33C8-5FAE-232366406832}"/>
              </a:ext>
            </a:extLst>
          </p:cNvPr>
          <p:cNvSpPr>
            <a:spLocks noGrp="1"/>
          </p:cNvSpPr>
          <p:nvPr>
            <p:ph type="sldNum" sz="quarter" idx="11"/>
          </p:nvPr>
        </p:nvSpPr>
        <p:spPr/>
        <p:txBody>
          <a:bodyPr/>
          <a:lstStyle/>
          <a:p>
            <a:fld id="{F5342A4C-1D06-4798-B51F-D5804CA03D28}" type="slidenum">
              <a:rPr lang="en-ID" smtClean="0"/>
              <a:pPr/>
              <a:t>5</a:t>
            </a:fld>
            <a:endParaRPr lang="en-ID" dirty="0"/>
          </a:p>
        </p:txBody>
      </p:sp>
      <p:sp>
        <p:nvSpPr>
          <p:cNvPr id="5" name="Text Placeholder 4">
            <a:extLst>
              <a:ext uri="{FF2B5EF4-FFF2-40B4-BE49-F238E27FC236}">
                <a16:creationId xmlns:a16="http://schemas.microsoft.com/office/drawing/2014/main" id="{D50176DF-7B72-8C40-B9CA-EFA3461CF0D9}"/>
              </a:ext>
            </a:extLst>
          </p:cNvPr>
          <p:cNvSpPr>
            <a:spLocks noGrp="1"/>
          </p:cNvSpPr>
          <p:nvPr>
            <p:ph type="body" sz="quarter" idx="12"/>
          </p:nvPr>
        </p:nvSpPr>
        <p:spPr/>
        <p:txBody>
          <a:bodyPr/>
          <a:lstStyle/>
          <a:p>
            <a:r>
              <a:rPr lang="es-ES"/>
              <a:t>La interfaz de Excel es fundamental para el uso eficaz del software. Incluye elementos como la cinta de opciones, que agrupa herramientas y funciones; la barra de fórmulas, donde se pueden introducir fórmulas y datos; y las hojas de cálculo, que permiten organizar y presentar la información. Aprender a navegar por estos componentes optimiza el flujo de trabajo y mejora la productividad.</a:t>
            </a:r>
            <a:endParaRPr lang="es-MX"/>
          </a:p>
        </p:txBody>
      </p:sp>
      <p:sp>
        <p:nvSpPr>
          <p:cNvPr id="7" name="Text Placeholder 6">
            <a:extLst>
              <a:ext uri="{FF2B5EF4-FFF2-40B4-BE49-F238E27FC236}">
                <a16:creationId xmlns:a16="http://schemas.microsoft.com/office/drawing/2014/main" id="{C5C1B1F4-0B1F-EAFE-4F72-BFBCDBD98149}"/>
              </a:ext>
            </a:extLst>
          </p:cNvPr>
          <p:cNvSpPr>
            <a:spLocks noGrp="1"/>
          </p:cNvSpPr>
          <p:nvPr>
            <p:ph type="body" sz="quarter" idx="14"/>
          </p:nvPr>
        </p:nvSpPr>
        <p:spPr/>
        <p:txBody>
          <a:bodyPr/>
          <a:lstStyle/>
          <a:p>
            <a:r>
              <a:rPr lang="es-MX" dirty="0"/>
              <a:t>Componentes Clave de Excel</a:t>
            </a:r>
          </a:p>
        </p:txBody>
      </p:sp>
    </p:spTree>
    <p:extLst>
      <p:ext uri="{BB962C8B-B14F-4D97-AF65-F5344CB8AC3E}">
        <p14:creationId xmlns:p14="http://schemas.microsoft.com/office/powerpoint/2010/main" val="217349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AF61-C285-BE43-78B7-D1FDFF70AB67}"/>
              </a:ext>
            </a:extLst>
          </p:cNvPr>
          <p:cNvSpPr>
            <a:spLocks noGrp="1"/>
          </p:cNvSpPr>
          <p:nvPr>
            <p:ph type="title"/>
          </p:nvPr>
        </p:nvSpPr>
        <p:spPr>
          <a:xfrm>
            <a:off x="4499428" y="170330"/>
            <a:ext cx="6854371" cy="1951932"/>
          </a:xfrm>
        </p:spPr>
        <p:txBody>
          <a:bodyPr/>
          <a:lstStyle/>
          <a:p>
            <a:r>
              <a:rPr lang="es-MX" dirty="0"/>
              <a:t>Módulo 2.</a:t>
            </a:r>
            <a:br>
              <a:rPr lang="es-MX" dirty="0"/>
            </a:br>
            <a:r>
              <a:rPr lang="es-MX" dirty="0"/>
              <a:t>Fórmulas Fundamentales</a:t>
            </a:r>
          </a:p>
        </p:txBody>
      </p:sp>
      <p:pic>
        <p:nvPicPr>
          <p:cNvPr id="9" name="Picture Placeholder 8">
            <a:extLst>
              <a:ext uri="{FF2B5EF4-FFF2-40B4-BE49-F238E27FC236}">
                <a16:creationId xmlns:a16="http://schemas.microsoft.com/office/drawing/2014/main" id="{FF950214-0CBC-7E14-E83E-322C6F04CCFF}"/>
              </a:ext>
            </a:extLst>
          </p:cNvPr>
          <p:cNvPicPr>
            <a:picLocks noGrp="1" noChangeAspect="1"/>
          </p:cNvPicPr>
          <p:nvPr>
            <p:ph type="pic" sz="quarter" idx="19"/>
          </p:nvPr>
        </p:nvPicPr>
        <p:blipFill>
          <a:blip r:embed="rId2"/>
          <a:srcRect l="28835" r="28835"/>
          <a:stretch>
            <a:fillRect/>
          </a:stretch>
        </p:blipFill>
        <p:spPr/>
      </p:pic>
      <p:sp>
        <p:nvSpPr>
          <p:cNvPr id="4" name="Text Placeholder 3">
            <a:extLst>
              <a:ext uri="{FF2B5EF4-FFF2-40B4-BE49-F238E27FC236}">
                <a16:creationId xmlns:a16="http://schemas.microsoft.com/office/drawing/2014/main" id="{084361DF-83DA-E954-5225-87A1F16EB271}"/>
              </a:ext>
            </a:extLst>
          </p:cNvPr>
          <p:cNvSpPr>
            <a:spLocks noGrp="1"/>
          </p:cNvSpPr>
          <p:nvPr>
            <p:ph type="body" sz="quarter" idx="21"/>
          </p:nvPr>
        </p:nvSpPr>
        <p:spPr/>
        <p:txBody>
          <a:bodyPr/>
          <a:lstStyle/>
          <a:p>
            <a:r>
              <a:rPr lang="es-MX"/>
              <a:t>Uso de Fórmulas Básicas</a:t>
            </a:r>
          </a:p>
        </p:txBody>
      </p:sp>
      <p:sp>
        <p:nvSpPr>
          <p:cNvPr id="5" name="Text Placeholder 4">
            <a:extLst>
              <a:ext uri="{FF2B5EF4-FFF2-40B4-BE49-F238E27FC236}">
                <a16:creationId xmlns:a16="http://schemas.microsoft.com/office/drawing/2014/main" id="{0C0EF1E4-A23E-6E41-43B5-B363A9F351F6}"/>
              </a:ext>
            </a:extLst>
          </p:cNvPr>
          <p:cNvSpPr>
            <a:spLocks noGrp="1"/>
          </p:cNvSpPr>
          <p:nvPr>
            <p:ph type="body" sz="quarter" idx="17"/>
          </p:nvPr>
        </p:nvSpPr>
        <p:spPr/>
        <p:txBody>
          <a:bodyPr/>
          <a:lstStyle/>
          <a:p>
            <a:r>
              <a:rPr lang="es-ES"/>
              <a:t>Las fórmulas son esenciales en Excel para realizar cálculos automáticos. Funciones como SUM, AVERAGE, MIN y MAX son fundamentales para manipular y analizar datos rápidamente. Conocer estas fórmulas permite simplificar tareas y minimiza errores en cálculos manuales. Integrar estas fórmulas en tus hojas de cálculo establecerá una base sólida para trabajos más avanzados.</a:t>
            </a:r>
            <a:endParaRPr lang="es-MX"/>
          </a:p>
        </p:txBody>
      </p:sp>
      <p:sp>
        <p:nvSpPr>
          <p:cNvPr id="6" name="Text Placeholder 5">
            <a:extLst>
              <a:ext uri="{FF2B5EF4-FFF2-40B4-BE49-F238E27FC236}">
                <a16:creationId xmlns:a16="http://schemas.microsoft.com/office/drawing/2014/main" id="{D925AD17-435A-6741-AAF6-7790F4A09DC8}"/>
              </a:ext>
            </a:extLst>
          </p:cNvPr>
          <p:cNvSpPr>
            <a:spLocks noGrp="1"/>
          </p:cNvSpPr>
          <p:nvPr>
            <p:ph type="body" sz="quarter" idx="18"/>
          </p:nvPr>
        </p:nvSpPr>
        <p:spPr/>
        <p:txBody>
          <a:bodyPr/>
          <a:lstStyle/>
          <a:p>
            <a:r>
              <a:rPr lang="es-ES"/>
              <a:t>Para introducir fórmulas, simplemente selecciona una celda y escribe el signo igual '='. Luego, sigue con el nombre de la fórmula deseada y sus argumentos. Por ejemplo, =SUM(A1:A10) sumariza todos los valores desde A1 hasta A10. Practicar con estas funciones en la barra de fórmulas fortalece la comprensión de sus aplicaciones dentro de Excel.</a:t>
            </a:r>
            <a:endParaRPr lang="es-MX"/>
          </a:p>
        </p:txBody>
      </p:sp>
      <p:sp>
        <p:nvSpPr>
          <p:cNvPr id="8" name="Text Placeholder 7">
            <a:extLst>
              <a:ext uri="{FF2B5EF4-FFF2-40B4-BE49-F238E27FC236}">
                <a16:creationId xmlns:a16="http://schemas.microsoft.com/office/drawing/2014/main" id="{CDFBA385-4028-BC77-A84A-FF6541D1D758}"/>
              </a:ext>
            </a:extLst>
          </p:cNvPr>
          <p:cNvSpPr>
            <a:spLocks noGrp="1"/>
          </p:cNvSpPr>
          <p:nvPr>
            <p:ph type="body" sz="quarter" idx="22"/>
          </p:nvPr>
        </p:nvSpPr>
        <p:spPr/>
        <p:txBody>
          <a:bodyPr/>
          <a:lstStyle/>
          <a:p>
            <a:r>
              <a:rPr lang="es-ES"/>
              <a:t>Ejemplos en la Barra de Fórmulas</a:t>
            </a:r>
            <a:endParaRPr lang="es-MX"/>
          </a:p>
        </p:txBody>
      </p:sp>
    </p:spTree>
    <p:extLst>
      <p:ext uri="{BB962C8B-B14F-4D97-AF65-F5344CB8AC3E}">
        <p14:creationId xmlns:p14="http://schemas.microsoft.com/office/powerpoint/2010/main" val="183050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A4D3-1F7D-3791-7939-CACA93E39885}"/>
              </a:ext>
            </a:extLst>
          </p:cNvPr>
          <p:cNvSpPr>
            <a:spLocks noGrp="1"/>
          </p:cNvSpPr>
          <p:nvPr>
            <p:ph type="title"/>
          </p:nvPr>
        </p:nvSpPr>
        <p:spPr/>
        <p:txBody>
          <a:bodyPr/>
          <a:lstStyle/>
          <a:p>
            <a:r>
              <a:rPr lang="es-MX" dirty="0"/>
              <a:t>Módulo 3. Formato de Celdas</a:t>
            </a:r>
          </a:p>
        </p:txBody>
      </p:sp>
      <p:sp>
        <p:nvSpPr>
          <p:cNvPr id="3" name="Text Placeholder 2">
            <a:extLst>
              <a:ext uri="{FF2B5EF4-FFF2-40B4-BE49-F238E27FC236}">
                <a16:creationId xmlns:a16="http://schemas.microsoft.com/office/drawing/2014/main" id="{35D4C36A-9FBC-93E4-C438-83E267E2893D}"/>
              </a:ext>
            </a:extLst>
          </p:cNvPr>
          <p:cNvSpPr>
            <a:spLocks noGrp="1"/>
          </p:cNvSpPr>
          <p:nvPr>
            <p:ph type="body" sz="quarter" idx="13"/>
          </p:nvPr>
        </p:nvSpPr>
        <p:spPr/>
        <p:txBody>
          <a:bodyPr/>
          <a:lstStyle/>
          <a:p>
            <a:r>
              <a:rPr lang="es-MX"/>
              <a:t>Mejorando la Presentación</a:t>
            </a:r>
          </a:p>
        </p:txBody>
      </p:sp>
      <p:sp>
        <p:nvSpPr>
          <p:cNvPr id="4" name="Text Placeholder 3">
            <a:extLst>
              <a:ext uri="{FF2B5EF4-FFF2-40B4-BE49-F238E27FC236}">
                <a16:creationId xmlns:a16="http://schemas.microsoft.com/office/drawing/2014/main" id="{8E7BDC6D-18A6-019A-3D5C-FCF0081C6CDE}"/>
              </a:ext>
            </a:extLst>
          </p:cNvPr>
          <p:cNvSpPr>
            <a:spLocks noGrp="1"/>
          </p:cNvSpPr>
          <p:nvPr>
            <p:ph type="body" sz="quarter" idx="14"/>
          </p:nvPr>
        </p:nvSpPr>
        <p:spPr/>
        <p:txBody>
          <a:bodyPr/>
          <a:lstStyle/>
          <a:p>
            <a:r>
              <a:rPr lang="es-MX"/>
              <a:t>Ejemplos Visuales</a:t>
            </a:r>
          </a:p>
        </p:txBody>
      </p:sp>
      <p:sp>
        <p:nvSpPr>
          <p:cNvPr id="5" name="Text Placeholder 4">
            <a:extLst>
              <a:ext uri="{FF2B5EF4-FFF2-40B4-BE49-F238E27FC236}">
                <a16:creationId xmlns:a16="http://schemas.microsoft.com/office/drawing/2014/main" id="{654EF81E-02E0-ADB9-D124-9B89C419E0BA}"/>
              </a:ext>
            </a:extLst>
          </p:cNvPr>
          <p:cNvSpPr>
            <a:spLocks noGrp="1"/>
          </p:cNvSpPr>
          <p:nvPr>
            <p:ph type="body" sz="quarter" idx="15"/>
          </p:nvPr>
        </p:nvSpPr>
        <p:spPr/>
        <p:txBody>
          <a:bodyPr/>
          <a:lstStyle/>
          <a:p>
            <a:r>
              <a:rPr lang="es-MX"/>
              <a:t>Mejores Prácticas</a:t>
            </a:r>
          </a:p>
        </p:txBody>
      </p:sp>
      <p:sp>
        <p:nvSpPr>
          <p:cNvPr id="6" name="Text Placeholder 5">
            <a:extLst>
              <a:ext uri="{FF2B5EF4-FFF2-40B4-BE49-F238E27FC236}">
                <a16:creationId xmlns:a16="http://schemas.microsoft.com/office/drawing/2014/main" id="{5EB8C393-A86C-BAB5-60C0-78FAF5CC910A}"/>
              </a:ext>
            </a:extLst>
          </p:cNvPr>
          <p:cNvSpPr>
            <a:spLocks noGrp="1"/>
          </p:cNvSpPr>
          <p:nvPr>
            <p:ph type="body" sz="quarter" idx="16"/>
          </p:nvPr>
        </p:nvSpPr>
        <p:spPr/>
        <p:txBody>
          <a:bodyPr/>
          <a:lstStyle/>
          <a:p>
            <a:r>
              <a:rPr lang="es-ES"/>
              <a:t>Utilizando formatos de celdas, puedes resaltar datos importantes. Aplicar negritas, colores o bordes mejora la legibilidad. Un formato uniforme ayuda a mantener la cohesión visual en tus hojas de cálculo. Asegúrate de que el formato sea adecuado para el tipo de datos que presentas.</a:t>
            </a:r>
            <a:endParaRPr lang="es-MX"/>
          </a:p>
        </p:txBody>
      </p:sp>
      <p:sp>
        <p:nvSpPr>
          <p:cNvPr id="7" name="Text Placeholder 6">
            <a:extLst>
              <a:ext uri="{FF2B5EF4-FFF2-40B4-BE49-F238E27FC236}">
                <a16:creationId xmlns:a16="http://schemas.microsoft.com/office/drawing/2014/main" id="{4E98C285-4ABA-36F5-B820-7ED6B18788EA}"/>
              </a:ext>
            </a:extLst>
          </p:cNvPr>
          <p:cNvSpPr>
            <a:spLocks noGrp="1"/>
          </p:cNvSpPr>
          <p:nvPr>
            <p:ph type="body" sz="quarter" idx="17"/>
          </p:nvPr>
        </p:nvSpPr>
        <p:spPr/>
        <p:txBody>
          <a:bodyPr/>
          <a:lstStyle/>
          <a:p>
            <a:r>
              <a:rPr lang="es-ES"/>
              <a:t>Puedes comparar el aspecto de celdas antes y después de aplicar formatos. Mostrar ejemplos concretos permite a los participantes visualizar el impacto del formateo en la presentación de los datos. Considera usar diferentes estilos para diferentes tipos de información.</a:t>
            </a:r>
            <a:endParaRPr lang="es-MX"/>
          </a:p>
        </p:txBody>
      </p:sp>
      <p:sp>
        <p:nvSpPr>
          <p:cNvPr id="8" name="Text Placeholder 7">
            <a:extLst>
              <a:ext uri="{FF2B5EF4-FFF2-40B4-BE49-F238E27FC236}">
                <a16:creationId xmlns:a16="http://schemas.microsoft.com/office/drawing/2014/main" id="{253DA289-37AF-EF59-B30B-B202DAC840AF}"/>
              </a:ext>
            </a:extLst>
          </p:cNvPr>
          <p:cNvSpPr>
            <a:spLocks noGrp="1"/>
          </p:cNvSpPr>
          <p:nvPr>
            <p:ph type="body" sz="quarter" idx="18"/>
          </p:nvPr>
        </p:nvSpPr>
        <p:spPr/>
        <p:txBody>
          <a:bodyPr/>
          <a:lstStyle/>
          <a:p>
            <a:r>
              <a:rPr lang="es-ES"/>
              <a:t>Usar fuentes y colores que contrasten para facilitar la lectura. No sobrecargar con muchos colores puede ser perjudicial. Selecciona una paleta simple y coherente, lo que permite que tus datos se destaquen sin distracciones.</a:t>
            </a:r>
            <a:endParaRPr lang="es-MX"/>
          </a:p>
        </p:txBody>
      </p:sp>
    </p:spTree>
    <p:extLst>
      <p:ext uri="{BB962C8B-B14F-4D97-AF65-F5344CB8AC3E}">
        <p14:creationId xmlns:p14="http://schemas.microsoft.com/office/powerpoint/2010/main" val="159957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graphicFrame>
        <p:nvGraphicFramePr>
          <p:cNvPr id="2" name="Table 0"/>
          <p:cNvGraphicFramePr>
            <a:graphicFrameLocks noGrp="1"/>
          </p:cNvGraphicFramePr>
          <p:nvPr/>
        </p:nvGraphicFramePr>
        <p:xfrm>
          <a:off x="853440" y="2438400"/>
          <a:ext cx="10363200" cy="2097024"/>
        </p:xfrm>
        <a:graphic>
          <a:graphicData uri="http://schemas.openxmlformats.org/drawingml/2006/table">
            <a:tbl>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524256">
                <a:tc>
                  <a:txBody>
                    <a:bodyPr/>
                    <a:lstStyle/>
                    <a:p>
                      <a:pPr marL="0" indent="0">
                        <a:buNone/>
                      </a:pPr>
                      <a:r>
                        <a:rPr lang="en-US" sz="1400" dirty="0">
                          <a:solidFill>
                            <a:srgbClr val="000000"/>
                          </a:solidFill>
                          <a:latin typeface="Poppins SemiBold" pitchFamily="34" charset="0"/>
                          <a:ea typeface="Poppins SemiBold" pitchFamily="34" charset="-122"/>
                          <a:cs typeface="Poppins SemiBold" pitchFamily="34" charset="-120"/>
                        </a:rPr>
                        <a:t>Técnica</a:t>
                      </a:r>
                      <a:endParaRPr lang="en-US" sz="1400" dirty="0">
                        <a:latin typeface="Poppins SemiBold" charset="0"/>
                        <a:ea typeface="Poppins SemiBold" charset="0"/>
                        <a:cs typeface="Poppins SemiBold"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CDC8"/>
                    </a:solidFill>
                  </a:tcPr>
                </a:tc>
                <a:tc>
                  <a:txBody>
                    <a:bodyPr/>
                    <a:lstStyle/>
                    <a:p>
                      <a:pPr marL="0" indent="0">
                        <a:buNone/>
                      </a:pPr>
                      <a:r>
                        <a:rPr lang="en-US" sz="1400" dirty="0">
                          <a:solidFill>
                            <a:srgbClr val="000000"/>
                          </a:solidFill>
                          <a:latin typeface="Poppins SemiBold" pitchFamily="34" charset="0"/>
                          <a:ea typeface="Poppins SemiBold" pitchFamily="34" charset="-122"/>
                          <a:cs typeface="Poppins SemiBold" pitchFamily="34" charset="-120"/>
                        </a:rPr>
                        <a:t>Descripción</a:t>
                      </a:r>
                      <a:endParaRPr lang="en-US" sz="1400" dirty="0">
                        <a:latin typeface="Poppins SemiBold" charset="0"/>
                        <a:ea typeface="Poppins SemiBold" charset="0"/>
                        <a:cs typeface="Poppins SemiBold"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CDC8"/>
                    </a:solidFill>
                  </a:tcPr>
                </a:tc>
                <a:tc>
                  <a:txBody>
                    <a:bodyPr/>
                    <a:lstStyle/>
                    <a:p>
                      <a:pPr marL="0" indent="0">
                        <a:buNone/>
                      </a:pPr>
                      <a:r>
                        <a:rPr lang="en-US" sz="1400" dirty="0">
                          <a:solidFill>
                            <a:srgbClr val="000000"/>
                          </a:solidFill>
                          <a:latin typeface="Poppins SemiBold" pitchFamily="34" charset="0"/>
                          <a:ea typeface="Poppins SemiBold" pitchFamily="34" charset="-122"/>
                          <a:cs typeface="Poppins SemiBold" pitchFamily="34" charset="-120"/>
                        </a:rPr>
                        <a:t>Uso Práctico</a:t>
                      </a:r>
                      <a:endParaRPr lang="en-US" sz="1400" dirty="0">
                        <a:latin typeface="Poppins SemiBold" charset="0"/>
                        <a:ea typeface="Poppins SemiBold" charset="0"/>
                        <a:cs typeface="Poppins SemiBold"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7CDC8"/>
                    </a:solidFill>
                  </a:tcPr>
                </a:tc>
                <a:extLst>
                  <a:ext uri="{0D108BD9-81ED-4DB2-BD59-A6C34878D82A}">
                    <a16:rowId xmlns:a16="http://schemas.microsoft.com/office/drawing/2014/main" val="10000"/>
                  </a:ext>
                </a:extLst>
              </a:tr>
              <a:tr h="524256">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Ordenar</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Organiza los datos en orden ascendente o descendente.</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Resalta valores máximos o mínimos.</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524256">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Filtrar</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2"/>
                    </a:solidFill>
                  </a:tcPr>
                </a:tc>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Permite mostrar solo los datos que cumplen criterios específicos.</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2"/>
                    </a:solidFill>
                  </a:tcPr>
                </a:tc>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Facilita el análisis detallado de subconjuntos.</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F2"/>
                    </a:solidFill>
                  </a:tcPr>
                </a:tc>
                <a:extLst>
                  <a:ext uri="{0D108BD9-81ED-4DB2-BD59-A6C34878D82A}">
                    <a16:rowId xmlns:a16="http://schemas.microsoft.com/office/drawing/2014/main" val="10002"/>
                  </a:ext>
                </a:extLst>
              </a:tr>
              <a:tr h="524256">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Buscar</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Localiza información específica dentro de un conjunto de datos.</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0" indent="0">
                        <a:buNone/>
                      </a:pPr>
                      <a:r>
                        <a:rPr lang="en-US" sz="1200" dirty="0">
                          <a:solidFill>
                            <a:srgbClr val="000000"/>
                          </a:solidFill>
                          <a:latin typeface="Poppins" pitchFamily="34" charset="0"/>
                          <a:ea typeface="Poppins" pitchFamily="34" charset="-122"/>
                          <a:cs typeface="Poppins" pitchFamily="34" charset="-120"/>
                        </a:rPr>
                        <a:t>Optimiza la navegación en hojas grandes.</a:t>
                      </a:r>
                      <a:endParaRPr lang="en-US" sz="1200" dirty="0">
                        <a:latin typeface="Poppins" charset="0"/>
                        <a:ea typeface="Poppins" charset="0"/>
                        <a:cs typeface="Poppins" charset="0"/>
                      </a:endParaRPr>
                    </a:p>
                  </a:txBody>
                  <a:tcPr marL="73152" marR="73152" marT="73152" marB="73152"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bl>
          </a:graphicData>
        </a:graphic>
      </p:graphicFrame>
      <p:sp>
        <p:nvSpPr>
          <p:cNvPr id="3" name="Text 0"/>
          <p:cNvSpPr/>
          <p:nvPr/>
        </p:nvSpPr>
        <p:spPr>
          <a:xfrm>
            <a:off x="914400" y="723900"/>
            <a:ext cx="10439400" cy="1463488"/>
          </a:xfrm>
          <a:prstGeom prst="rect">
            <a:avLst/>
          </a:prstGeom>
          <a:noFill/>
          <a:ln/>
        </p:spPr>
        <p:txBody>
          <a:bodyPr wrap="square" rtlCol="0" anchor="t"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4800" dirty="0" err="1">
                <a:latin typeface="Poppins"/>
                <a:cs typeface="Poppins"/>
              </a:rPr>
              <a:t>Módulo</a:t>
            </a:r>
            <a:r>
              <a:rPr lang="en-US" sz="4800" dirty="0">
                <a:latin typeface="Poppins"/>
                <a:cs typeface="Poppins"/>
              </a:rPr>
              <a:t> 4. </a:t>
            </a:r>
          </a:p>
          <a:p>
            <a:pPr marL="0" indent="0">
              <a:buNone/>
            </a:pPr>
            <a:r>
              <a:rPr lang="en-US" sz="4800" dirty="0" err="1">
                <a:latin typeface="Poppins"/>
                <a:cs typeface="Poppins"/>
              </a:rPr>
              <a:t>Manejo</a:t>
            </a:r>
            <a:r>
              <a:rPr lang="en-US" sz="4800" dirty="0">
                <a:latin typeface="Poppins"/>
                <a:cs typeface="Poppins"/>
              </a:rPr>
              <a:t> de </a:t>
            </a:r>
            <a:r>
              <a:rPr lang="en-US" sz="4800" dirty="0" err="1">
                <a:latin typeface="Poppins"/>
                <a:cs typeface="Poppins"/>
              </a:rPr>
              <a:t>Datos</a:t>
            </a:r>
            <a:endParaRPr lang="en-US" sz="4800" dirty="0">
              <a:latin typeface="Poppins"/>
              <a:cs typeface="Poppins"/>
            </a:endParaRPr>
          </a:p>
        </p:txBody>
      </p:sp>
      <p:sp>
        <p:nvSpPr>
          <p:cNvPr id="4" name="Shape 1"/>
          <p:cNvSpPr/>
          <p:nvPr/>
        </p:nvSpPr>
        <p:spPr>
          <a:xfrm>
            <a:off x="1219200" y="1219200"/>
            <a:ext cx="1219200" cy="1219200"/>
          </a:xfrm>
          <a:prstGeom prst="line">
            <a:avLst/>
          </a:prstGeom>
          <a:noFill/>
          <a:ln/>
        </p:spPr>
        <p:txBody>
          <a:bodyPr/>
          <a:lstStyle/>
          <a:p>
            <a:endParaRPr lang="es-MX"/>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0"/>
          <p:cNvGraphicFramePr/>
          <p:nvPr/>
        </p:nvGraphicFramePr>
        <p:xfrm>
          <a:off x="1574800" y="1739900"/>
          <a:ext cx="2044700" cy="167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
          <p:cNvGraphicFramePr/>
          <p:nvPr/>
        </p:nvGraphicFramePr>
        <p:xfrm>
          <a:off x="5054600" y="1739900"/>
          <a:ext cx="2044700" cy="167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2"/>
          <p:cNvGraphicFramePr/>
          <p:nvPr/>
        </p:nvGraphicFramePr>
        <p:xfrm>
          <a:off x="8585200" y="1739900"/>
          <a:ext cx="2044700" cy="1676400"/>
        </p:xfrm>
        <a:graphic>
          <a:graphicData uri="http://schemas.openxmlformats.org/drawingml/2006/chart">
            <c:chart xmlns:c="http://schemas.openxmlformats.org/drawingml/2006/chart" xmlns:r="http://schemas.openxmlformats.org/officeDocument/2006/relationships" r:id="rId5"/>
          </a:graphicData>
        </a:graphic>
      </p:graphicFrame>
      <p:sp>
        <p:nvSpPr>
          <p:cNvPr id="25" name="Slide Number Placeholder 0"/>
          <p:cNvSpPr>
            <a:spLocks noGrp="1"/>
          </p:cNvSpPr>
          <p:nvPr>
            <p:ph type="sldNum" sz="quarter" idx="4294967295"/>
          </p:nvPr>
        </p:nvSpPr>
        <p:spPr>
          <a:xfrm>
            <a:off x="0" y="6172200"/>
            <a:ext cx="622300" cy="355600"/>
          </a:xfrm>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b="0">
                <a:solidFill>
                  <a:srgbClr val="232220"/>
                </a:solidFill>
                <a:latin typeface="Montserrat"/>
              </a:rPr>
              <a:pPr algn="ctr"/>
              <a:t>9</a:t>
            </a:fld>
            <a:endParaRPr lang="en-US" sz="1210">
              <a:solidFill>
                <a:srgbClr val="232220"/>
              </a:solidFill>
              <a:latin typeface="Montserrat"/>
            </a:endParaRPr>
          </a:p>
        </p:txBody>
      </p:sp>
      <p:sp>
        <p:nvSpPr>
          <p:cNvPr id="5" name="TextBox 4">
            <a:extLst>
              <a:ext uri="{FF2B5EF4-FFF2-40B4-BE49-F238E27FC236}">
                <a16:creationId xmlns:a16="http://schemas.microsoft.com/office/drawing/2014/main" id="{3430DE0B-FF25-4E66-8308-AFE420A1EE03}"/>
              </a:ext>
            </a:extLst>
          </p:cNvPr>
          <p:cNvSpPr txBox="1"/>
          <p:nvPr/>
        </p:nvSpPr>
        <p:spPr>
          <a:xfrm>
            <a:off x="939800" y="304800"/>
            <a:ext cx="10299700" cy="850900"/>
          </a:xfrm>
          <a:prstGeom prst="rect">
            <a:avLst/>
          </a:prstGeom>
          <a:noFill/>
        </p:spPr>
        <p:txBody>
          <a:bodyPr vertOverflow="overflow" vert="horz" wrap="square" rtlCol="0" anchor="t" anchorCtr="0">
            <a:spAutoFit/>
          </a:bodyPr>
          <a:lstStyle/>
          <a:p>
            <a:r>
              <a:rPr lang="es-MX" sz="4400">
                <a:latin typeface="Montserrat ExtraBold"/>
                <a:ea typeface="Open Sans"/>
                <a:cs typeface="Open Sans"/>
              </a:rPr>
              <a:t>Filtros y Ordenamientos</a:t>
            </a:r>
          </a:p>
        </p:txBody>
      </p:sp>
      <p:sp>
        <p:nvSpPr>
          <p:cNvPr id="6" name="TextBox 5">
            <a:extLst>
              <a:ext uri="{FF2B5EF4-FFF2-40B4-BE49-F238E27FC236}">
                <a16:creationId xmlns:a16="http://schemas.microsoft.com/office/drawing/2014/main" id="{CCC0993E-CEAC-4329-BE06-9282DDB221F0}"/>
              </a:ext>
            </a:extLst>
          </p:cNvPr>
          <p:cNvSpPr txBox="1"/>
          <p:nvPr/>
        </p:nvSpPr>
        <p:spPr>
          <a:xfrm>
            <a:off x="2146300" y="2349500"/>
            <a:ext cx="914400" cy="457200"/>
          </a:xfrm>
          <a:prstGeom prst="rect">
            <a:avLst/>
          </a:prstGeom>
          <a:noFill/>
        </p:spPr>
        <p:txBody>
          <a:bodyPr vertOverflow="overflow" vert="horz" wrap="square" rtlCol="0" anchor="ctr" anchorCtr="1">
            <a:spAutoFit/>
          </a:bodyPr>
          <a:lstStyle/>
          <a:p>
            <a:pPr algn="ctr"/>
            <a:r>
              <a:rPr lang="es-MX" sz="2400">
                <a:latin typeface="Open Sans"/>
                <a:ea typeface="Open Sans"/>
                <a:cs typeface="Open Sans"/>
              </a:rPr>
              <a:t>60%</a:t>
            </a:r>
          </a:p>
        </p:txBody>
      </p:sp>
      <p:sp>
        <p:nvSpPr>
          <p:cNvPr id="7" name="TextBox 6">
            <a:extLst>
              <a:ext uri="{FF2B5EF4-FFF2-40B4-BE49-F238E27FC236}">
                <a16:creationId xmlns:a16="http://schemas.microsoft.com/office/drawing/2014/main" id="{9AB202EB-1E90-4D6D-BEA7-1A84C85A1917}"/>
              </a:ext>
            </a:extLst>
          </p:cNvPr>
          <p:cNvSpPr txBox="1"/>
          <p:nvPr/>
        </p:nvSpPr>
        <p:spPr>
          <a:xfrm>
            <a:off x="5638800" y="2349500"/>
            <a:ext cx="914400" cy="457200"/>
          </a:xfrm>
          <a:prstGeom prst="rect">
            <a:avLst/>
          </a:prstGeom>
          <a:noFill/>
        </p:spPr>
        <p:txBody>
          <a:bodyPr vertOverflow="overflow" vert="horz" wrap="square" rtlCol="0" anchor="ctr" anchorCtr="1">
            <a:spAutoFit/>
          </a:bodyPr>
          <a:lstStyle/>
          <a:p>
            <a:pPr algn="ctr"/>
            <a:r>
              <a:rPr lang="es-MX" sz="2400">
                <a:latin typeface="Open Sans"/>
                <a:ea typeface="Open Sans"/>
                <a:cs typeface="Open Sans"/>
              </a:rPr>
              <a:t>30%</a:t>
            </a:r>
          </a:p>
        </p:txBody>
      </p:sp>
      <p:sp>
        <p:nvSpPr>
          <p:cNvPr id="8" name="TextBox 7">
            <a:extLst>
              <a:ext uri="{FF2B5EF4-FFF2-40B4-BE49-F238E27FC236}">
                <a16:creationId xmlns:a16="http://schemas.microsoft.com/office/drawing/2014/main" id="{CA6E2C56-E7B6-4430-814F-0804F69712BA}"/>
              </a:ext>
            </a:extLst>
          </p:cNvPr>
          <p:cNvSpPr txBox="1"/>
          <p:nvPr/>
        </p:nvSpPr>
        <p:spPr>
          <a:xfrm>
            <a:off x="9144000" y="2349500"/>
            <a:ext cx="914400" cy="457200"/>
          </a:xfrm>
          <a:prstGeom prst="rect">
            <a:avLst/>
          </a:prstGeom>
          <a:noFill/>
        </p:spPr>
        <p:txBody>
          <a:bodyPr vertOverflow="overflow" vert="horz" wrap="square" rtlCol="0" anchor="ctr" anchorCtr="1">
            <a:spAutoFit/>
          </a:bodyPr>
          <a:lstStyle/>
          <a:p>
            <a:pPr algn="ctr"/>
            <a:r>
              <a:rPr lang="es-MX" sz="2400">
                <a:latin typeface="Open Sans"/>
                <a:ea typeface="Open Sans"/>
                <a:cs typeface="Open Sans"/>
              </a:rPr>
              <a:t>10%</a:t>
            </a:r>
          </a:p>
        </p:txBody>
      </p:sp>
      <p:sp>
        <p:nvSpPr>
          <p:cNvPr id="9" name="TextBox 8">
            <a:extLst>
              <a:ext uri="{FF2B5EF4-FFF2-40B4-BE49-F238E27FC236}">
                <a16:creationId xmlns:a16="http://schemas.microsoft.com/office/drawing/2014/main" id="{19D69A39-EC4C-4799-896B-4D667BBF8B2D}"/>
              </a:ext>
            </a:extLst>
          </p:cNvPr>
          <p:cNvSpPr txBox="1"/>
          <p:nvPr/>
        </p:nvSpPr>
        <p:spPr>
          <a:xfrm>
            <a:off x="4902200" y="3517900"/>
            <a:ext cx="2387600" cy="469900"/>
          </a:xfrm>
          <a:prstGeom prst="rect">
            <a:avLst/>
          </a:prstGeom>
          <a:noFill/>
        </p:spPr>
        <p:txBody>
          <a:bodyPr vertOverflow="overflow" vert="horz" wrap="square" rtlCol="0" anchor="b" anchorCtr="1">
            <a:spAutoFit/>
          </a:bodyPr>
          <a:lstStyle/>
          <a:p>
            <a:pPr algn="ctr"/>
            <a:r>
              <a:rPr lang="es-MX" sz="1450" b="1"/>
              <a:t>Uso de Filtros</a:t>
            </a:r>
          </a:p>
        </p:txBody>
      </p:sp>
      <p:sp>
        <p:nvSpPr>
          <p:cNvPr id="10" name="TextBox 9">
            <a:extLst>
              <a:ext uri="{FF2B5EF4-FFF2-40B4-BE49-F238E27FC236}">
                <a16:creationId xmlns:a16="http://schemas.microsoft.com/office/drawing/2014/main" id="{9F150A84-9AC3-46F1-AF45-DC1419946D19}"/>
              </a:ext>
            </a:extLst>
          </p:cNvPr>
          <p:cNvSpPr txBox="1"/>
          <p:nvPr/>
        </p:nvSpPr>
        <p:spPr>
          <a:xfrm>
            <a:off x="1409700" y="4127500"/>
            <a:ext cx="2387600" cy="2387600"/>
          </a:xfrm>
          <a:prstGeom prst="rect">
            <a:avLst/>
          </a:prstGeom>
          <a:noFill/>
        </p:spPr>
        <p:txBody>
          <a:bodyPr vertOverflow="overflow" vert="horz" wrap="square" rtlCol="0" anchor="t">
            <a:spAutoFit/>
          </a:bodyPr>
          <a:lstStyle/>
          <a:p>
            <a:pPr algn="ctr"/>
            <a:r>
              <a:rPr lang="es-ES" sz="1400">
                <a:latin typeface="Open Sans"/>
                <a:ea typeface="Open Sans"/>
                <a:cs typeface="Open Sans"/>
              </a:rPr>
              <a:t>El 60% de los usuarios aplican filtros en sus hojas de cálculo para organizar datos. Esto aumenta la eficiencia al permitir un análisis rápido de conjuntos de datos específicos.</a:t>
            </a:r>
            <a:endParaRPr lang="es-MX" sz="1400">
              <a:latin typeface="Open Sans"/>
              <a:ea typeface="Open Sans"/>
              <a:cs typeface="Open Sans"/>
            </a:endParaRPr>
          </a:p>
        </p:txBody>
      </p:sp>
      <p:sp>
        <p:nvSpPr>
          <p:cNvPr id="11" name="TextBox 10">
            <a:extLst>
              <a:ext uri="{FF2B5EF4-FFF2-40B4-BE49-F238E27FC236}">
                <a16:creationId xmlns:a16="http://schemas.microsoft.com/office/drawing/2014/main" id="{9C362637-B894-448C-870A-7E8035B4762A}"/>
              </a:ext>
            </a:extLst>
          </p:cNvPr>
          <p:cNvSpPr txBox="1"/>
          <p:nvPr/>
        </p:nvSpPr>
        <p:spPr>
          <a:xfrm>
            <a:off x="1397000" y="3517900"/>
            <a:ext cx="2387600" cy="469900"/>
          </a:xfrm>
          <a:prstGeom prst="rect">
            <a:avLst/>
          </a:prstGeom>
          <a:noFill/>
        </p:spPr>
        <p:txBody>
          <a:bodyPr vertOverflow="overflow" vert="horz" wrap="square" rtlCol="0" anchor="b" anchorCtr="1">
            <a:spAutoFit/>
          </a:bodyPr>
          <a:lstStyle/>
          <a:p>
            <a:pPr algn="ctr"/>
            <a:r>
              <a:rPr lang="es-MX" sz="1450" b="1"/>
              <a:t>Uso de Ordenamientos</a:t>
            </a:r>
          </a:p>
        </p:txBody>
      </p:sp>
      <p:sp>
        <p:nvSpPr>
          <p:cNvPr id="12" name="TextBox 11">
            <a:extLst>
              <a:ext uri="{FF2B5EF4-FFF2-40B4-BE49-F238E27FC236}">
                <a16:creationId xmlns:a16="http://schemas.microsoft.com/office/drawing/2014/main" id="{24562638-2624-47B0-861B-D2CD10FB5169}"/>
              </a:ext>
            </a:extLst>
          </p:cNvPr>
          <p:cNvSpPr txBox="1"/>
          <p:nvPr/>
        </p:nvSpPr>
        <p:spPr>
          <a:xfrm>
            <a:off x="4902200" y="4127500"/>
            <a:ext cx="2387600" cy="2387600"/>
          </a:xfrm>
          <a:prstGeom prst="rect">
            <a:avLst/>
          </a:prstGeom>
          <a:noFill/>
        </p:spPr>
        <p:txBody>
          <a:bodyPr vertOverflow="overflow" vert="horz" wrap="square" rtlCol="0" anchor="t">
            <a:spAutoFit/>
          </a:bodyPr>
          <a:lstStyle/>
          <a:p>
            <a:pPr algn="ctr"/>
            <a:r>
              <a:rPr lang="es-ES" sz="1400">
                <a:latin typeface="Open Sans"/>
                <a:ea typeface="Open Sans"/>
                <a:cs typeface="Open Sans"/>
              </a:rPr>
              <a:t>El 30% de los usuarios utilizan las herramientas de ordenamiento para reorganizar datos alfabéticamente o numéricamente. Esto es crucial para identificar patrones y tendencias.</a:t>
            </a:r>
            <a:endParaRPr lang="es-MX" sz="1400">
              <a:latin typeface="Open Sans"/>
              <a:ea typeface="Open Sans"/>
              <a:cs typeface="Open Sans"/>
            </a:endParaRPr>
          </a:p>
        </p:txBody>
      </p:sp>
      <p:sp>
        <p:nvSpPr>
          <p:cNvPr id="13" name="TextBox 12">
            <a:extLst>
              <a:ext uri="{FF2B5EF4-FFF2-40B4-BE49-F238E27FC236}">
                <a16:creationId xmlns:a16="http://schemas.microsoft.com/office/drawing/2014/main" id="{65513A62-E7F9-40C9-B6CC-6F777C5622E6}"/>
              </a:ext>
            </a:extLst>
          </p:cNvPr>
          <p:cNvSpPr txBox="1"/>
          <p:nvPr/>
        </p:nvSpPr>
        <p:spPr>
          <a:xfrm>
            <a:off x="8394700" y="3517900"/>
            <a:ext cx="2387600" cy="469900"/>
          </a:xfrm>
          <a:prstGeom prst="rect">
            <a:avLst/>
          </a:prstGeom>
          <a:noFill/>
        </p:spPr>
        <p:txBody>
          <a:bodyPr vertOverflow="overflow" vert="horz" wrap="square" rtlCol="0" anchor="b" anchorCtr="1">
            <a:spAutoFit/>
          </a:bodyPr>
          <a:lstStyle/>
          <a:p>
            <a:pPr algn="ctr"/>
            <a:r>
              <a:rPr lang="es-MX" sz="1450" b="1"/>
              <a:t>Sin Filtros u Ordenamientos</a:t>
            </a:r>
          </a:p>
        </p:txBody>
      </p:sp>
      <p:sp>
        <p:nvSpPr>
          <p:cNvPr id="14" name="TextBox 13">
            <a:extLst>
              <a:ext uri="{FF2B5EF4-FFF2-40B4-BE49-F238E27FC236}">
                <a16:creationId xmlns:a16="http://schemas.microsoft.com/office/drawing/2014/main" id="{2DB934C4-59E6-43D7-94F1-F3B34F205AE6}"/>
              </a:ext>
            </a:extLst>
          </p:cNvPr>
          <p:cNvSpPr txBox="1"/>
          <p:nvPr/>
        </p:nvSpPr>
        <p:spPr>
          <a:xfrm>
            <a:off x="8394700" y="4127500"/>
            <a:ext cx="2387600" cy="2387600"/>
          </a:xfrm>
          <a:prstGeom prst="rect">
            <a:avLst/>
          </a:prstGeom>
          <a:noFill/>
        </p:spPr>
        <p:txBody>
          <a:bodyPr vertOverflow="overflow" vert="horz" wrap="square" rtlCol="0" anchor="t">
            <a:spAutoFit/>
          </a:bodyPr>
          <a:lstStyle/>
          <a:p>
            <a:pPr algn="ctr"/>
            <a:r>
              <a:rPr lang="es-ES" sz="1400">
                <a:latin typeface="Open Sans"/>
                <a:ea typeface="Open Sans"/>
                <a:cs typeface="Open Sans"/>
              </a:rPr>
              <a:t>Un 10% de los usuarios no aprovechan filtros ni ordenamientos, lo que puede llevar a una presentación desorganizada de datos. Este porcentaje señala oportunidades de capacitación.</a:t>
            </a:r>
            <a:endParaRPr lang="es-MX" sz="1400">
              <a:latin typeface="Open Sans"/>
              <a:ea typeface="Open Sans"/>
              <a:cs typeface="Open Sans"/>
            </a:endParaRPr>
          </a:p>
        </p:txBody>
      </p:sp>
    </p:spTree>
    <p:extLst>
      <p:ext uri="{BB962C8B-B14F-4D97-AF65-F5344CB8AC3E}">
        <p14:creationId xmlns:p14="http://schemas.microsoft.com/office/powerpoint/2010/main" val="1119856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ra">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A493B6A-9B67-462F-AC6B-C89FF5613648}">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81</TotalTime>
  <Words>1706</Words>
  <Application>Microsoft Office PowerPoint</Application>
  <PresentationFormat>Widescreen</PresentationFormat>
  <Paragraphs>140</Paragraphs>
  <Slides>17</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Montserrat</vt:lpstr>
      <vt:lpstr>Montserrat ExtraBold</vt:lpstr>
      <vt:lpstr>Open Sans</vt:lpstr>
      <vt:lpstr>Poppins</vt:lpstr>
      <vt:lpstr>Poppins SemiBold</vt:lpstr>
      <vt:lpstr>Office Theme</vt:lpstr>
      <vt:lpstr>Terra</vt:lpstr>
      <vt:lpstr>Bienvenidos al Curso de Básico de Excel</vt:lpstr>
      <vt:lpstr>Bienvenido a Excel</vt:lpstr>
      <vt:lpstr>Materiales y Objetivo</vt:lpstr>
      <vt:lpstr>Temario</vt:lpstr>
      <vt:lpstr>Módulo 1 Interfaz de Excel</vt:lpstr>
      <vt:lpstr>Módulo 2. Fórmulas Fundamentales</vt:lpstr>
      <vt:lpstr>Módulo 3. Formato de Celdas</vt:lpstr>
      <vt:lpstr>PowerPoint Presentation</vt:lpstr>
      <vt:lpstr>PowerPoint Presentation</vt:lpstr>
      <vt:lpstr>PowerPoint Presentation</vt:lpstr>
      <vt:lpstr>PowerPoint Presentation</vt:lpstr>
      <vt:lpstr>Módulo 6.  Configuración de Página</vt:lpstr>
      <vt:lpstr>Opciones de Configuración</vt:lpstr>
      <vt:lpstr>Consejos de Impresión</vt:lpstr>
      <vt:lpstr>PowerPoint Presentation</vt:lpstr>
      <vt:lpstr>Bibliografía</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Excel Básico</dc:title>
  <dc:creator>Ricardo Peña</dc:creator>
  <cp:lastModifiedBy>Ricardo Peña</cp:lastModifiedBy>
  <cp:revision>19</cp:revision>
  <dcterms:created xsi:type="dcterms:W3CDTF">2024-10-01T01:09:13Z</dcterms:created>
  <dcterms:modified xsi:type="dcterms:W3CDTF">2024-10-12T04:45:56Z</dcterms:modified>
</cp:coreProperties>
</file>